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6" r:id="rId3"/>
    <p:sldId id="269" r:id="rId4"/>
    <p:sldId id="263" r:id="rId5"/>
    <p:sldId id="267" r:id="rId6"/>
    <p:sldId id="268" r:id="rId7"/>
    <p:sldId id="270" r:id="rId8"/>
    <p:sldId id="259" r:id="rId9"/>
    <p:sldId id="261" r:id="rId10"/>
    <p:sldId id="260" r:id="rId11"/>
    <p:sldId id="262" r:id="rId12"/>
    <p:sldId id="264" r:id="rId13"/>
    <p:sldId id="265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47370-9063-CF81-7F47-C2E5C28D8BCC}" v="654" dt="2025-01-13T10:50:15.155"/>
    <p1510:client id="{7158E6C9-5279-00A4-B89C-65632C087303}" v="116" dt="2025-01-12T05:26:16.592"/>
    <p1510:client id="{B2AEED3F-86ED-3EE2-223B-243982CA0FE9}" v="32" dt="2025-01-12T12:59:58.766"/>
    <p1510:client id="{CBAD302D-96C4-76A7-4195-9BB9DC357BCB}" v="53" dt="2025-01-12T05:59:00.172"/>
    <p1510:client id="{E8BD0F36-B97E-C2AF-6969-929F891D2A8D}" v="2185" dt="2025-01-13T14:20:09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D9484-0324-4A52-AE2C-3D6B3871941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DACD25F-D6A3-4C98-A5F8-5DF26D80A9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project focuses on training a model for accurate vehicle identification and classification within Riga, Latvia. The model is trained to recognize and categorize the following vehicle types</a:t>
          </a:r>
        </a:p>
      </dgm:t>
    </dgm:pt>
    <dgm:pt modelId="{3052321E-0FB9-47BD-BFBD-079F9D000409}" type="parTrans" cxnId="{C580E0EC-A1E1-4A93-957A-B752A3DA00A4}">
      <dgm:prSet/>
      <dgm:spPr/>
      <dgm:t>
        <a:bodyPr/>
        <a:lstStyle/>
        <a:p>
          <a:endParaRPr lang="en-US"/>
        </a:p>
      </dgm:t>
    </dgm:pt>
    <dgm:pt modelId="{9E99EE6D-5ACF-4B95-8AE9-18C0FE711557}" type="sibTrans" cxnId="{C580E0EC-A1E1-4A93-957A-B752A3DA00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82CAEE-C435-4E30-95A7-B8D435C469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 (Passenger Vehicles): This category includes standard cars used for personal transportation. </a:t>
          </a:r>
        </a:p>
      </dgm:t>
    </dgm:pt>
    <dgm:pt modelId="{8860BCF2-8DBF-4521-9562-4276E3B12ED3}" type="parTrans" cxnId="{1AC27A77-EF3B-4C6D-AA5A-7C3EB6CD1697}">
      <dgm:prSet/>
      <dgm:spPr/>
      <dgm:t>
        <a:bodyPr/>
        <a:lstStyle/>
        <a:p>
          <a:endParaRPr lang="en-US"/>
        </a:p>
      </dgm:t>
    </dgm:pt>
    <dgm:pt modelId="{AEE95EBE-D617-41C3-8B5D-C13F339C524C}" type="sibTrans" cxnId="{1AC27A77-EF3B-4C6D-AA5A-7C3EB6CD16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29784A-775E-4D41-A5B1-5CF9E323CC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 (Cargo Vehicles): This encompasses all commercial vehicles, from smaller vans (C1) to large trucks with trailers (C4). </a:t>
          </a:r>
        </a:p>
      </dgm:t>
    </dgm:pt>
    <dgm:pt modelId="{7A96CA07-489B-46D7-BCD4-59E778887A01}" type="parTrans" cxnId="{1286FCC8-1DC6-407A-90DA-3D04EE2B50D6}">
      <dgm:prSet/>
      <dgm:spPr/>
      <dgm:t>
        <a:bodyPr/>
        <a:lstStyle/>
        <a:p>
          <a:endParaRPr lang="en-US"/>
        </a:p>
      </dgm:t>
    </dgm:pt>
    <dgm:pt modelId="{8917A338-00BC-40D5-90B4-A7C21D4879C1}" type="sibTrans" cxnId="{1286FCC8-1DC6-407A-90DA-3D04EE2B50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890A40-37C5-4065-8157-72CF1D2C40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 (Buses): This category specifically targets public transport buses. </a:t>
          </a:r>
        </a:p>
      </dgm:t>
    </dgm:pt>
    <dgm:pt modelId="{F0192E3D-A926-4E1D-BDD9-642876891049}" type="parTrans" cxnId="{4C911E64-FE7C-41CB-BAC9-30AB54033687}">
      <dgm:prSet/>
      <dgm:spPr/>
      <dgm:t>
        <a:bodyPr/>
        <a:lstStyle/>
        <a:p>
          <a:endParaRPr lang="en-US"/>
        </a:p>
      </dgm:t>
    </dgm:pt>
    <dgm:pt modelId="{EEF6B97F-2AA9-49EF-B95D-F5D5A8785075}" type="sibTrans" cxnId="{4C911E64-FE7C-41CB-BAC9-30AB54033687}">
      <dgm:prSet/>
      <dgm:spPr/>
      <dgm:t>
        <a:bodyPr/>
        <a:lstStyle/>
        <a:p>
          <a:endParaRPr lang="en-US"/>
        </a:p>
      </dgm:t>
    </dgm:pt>
    <dgm:pt modelId="{9097F63B-1476-4879-B6DE-490A52897BA8}" type="pres">
      <dgm:prSet presAssocID="{13DD9484-0324-4A52-AE2C-3D6B38719415}" presName="root" presStyleCnt="0">
        <dgm:presLayoutVars>
          <dgm:dir/>
          <dgm:resizeHandles val="exact"/>
        </dgm:presLayoutVars>
      </dgm:prSet>
      <dgm:spPr/>
    </dgm:pt>
    <dgm:pt modelId="{0A2006EB-8CC4-4B81-A606-0F24D2FAB23C}" type="pres">
      <dgm:prSet presAssocID="{13DD9484-0324-4A52-AE2C-3D6B38719415}" presName="container" presStyleCnt="0">
        <dgm:presLayoutVars>
          <dgm:dir/>
          <dgm:resizeHandles val="exact"/>
        </dgm:presLayoutVars>
      </dgm:prSet>
      <dgm:spPr/>
    </dgm:pt>
    <dgm:pt modelId="{1B869DF2-BCF1-4332-86E5-F581637F4E03}" type="pres">
      <dgm:prSet presAssocID="{EDACD25F-D6A3-4C98-A5F8-5DF26D80A9C1}" presName="compNode" presStyleCnt="0"/>
      <dgm:spPr/>
    </dgm:pt>
    <dgm:pt modelId="{C4F90937-D743-4D8C-9172-AF018528AB5A}" type="pres">
      <dgm:prSet presAssocID="{EDACD25F-D6A3-4C98-A5F8-5DF26D80A9C1}" presName="iconBgRect" presStyleLbl="bgShp" presStyleIdx="0" presStyleCnt="4"/>
      <dgm:spPr/>
    </dgm:pt>
    <dgm:pt modelId="{92781928-7BEE-4AB5-848A-1DD5406646DD}" type="pres">
      <dgm:prSet presAssocID="{EDACD25F-D6A3-4C98-A5F8-5DF26D80A9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BB63D4B-8B7F-49AF-9416-15FCEF886E6C}" type="pres">
      <dgm:prSet presAssocID="{EDACD25F-D6A3-4C98-A5F8-5DF26D80A9C1}" presName="spaceRect" presStyleCnt="0"/>
      <dgm:spPr/>
    </dgm:pt>
    <dgm:pt modelId="{BF97A324-3FE7-4DE3-90AE-FD61DE145855}" type="pres">
      <dgm:prSet presAssocID="{EDACD25F-D6A3-4C98-A5F8-5DF26D80A9C1}" presName="textRect" presStyleLbl="revTx" presStyleIdx="0" presStyleCnt="4">
        <dgm:presLayoutVars>
          <dgm:chMax val="1"/>
          <dgm:chPref val="1"/>
        </dgm:presLayoutVars>
      </dgm:prSet>
      <dgm:spPr/>
    </dgm:pt>
    <dgm:pt modelId="{43448FE5-CF6E-4D77-BE5A-8364D004DB0E}" type="pres">
      <dgm:prSet presAssocID="{9E99EE6D-5ACF-4B95-8AE9-18C0FE711557}" presName="sibTrans" presStyleLbl="sibTrans2D1" presStyleIdx="0" presStyleCnt="0"/>
      <dgm:spPr/>
    </dgm:pt>
    <dgm:pt modelId="{09D4C957-D78F-4069-A430-874C1807460B}" type="pres">
      <dgm:prSet presAssocID="{2D82CAEE-C435-4E30-95A7-B8D435C469F3}" presName="compNode" presStyleCnt="0"/>
      <dgm:spPr/>
    </dgm:pt>
    <dgm:pt modelId="{515A4B14-F7FC-452B-B250-F359797F338C}" type="pres">
      <dgm:prSet presAssocID="{2D82CAEE-C435-4E30-95A7-B8D435C469F3}" presName="iconBgRect" presStyleLbl="bgShp" presStyleIdx="1" presStyleCnt="4"/>
      <dgm:spPr/>
    </dgm:pt>
    <dgm:pt modelId="{CF22AB47-0A1E-4325-8C30-4079D3824DAC}" type="pres">
      <dgm:prSet presAssocID="{2D82CAEE-C435-4E30-95A7-B8D435C469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F72D2799-5FA8-4A95-845A-DBB03DA4DE5C}" type="pres">
      <dgm:prSet presAssocID="{2D82CAEE-C435-4E30-95A7-B8D435C469F3}" presName="spaceRect" presStyleCnt="0"/>
      <dgm:spPr/>
    </dgm:pt>
    <dgm:pt modelId="{74BE0203-CB63-49BA-BD94-15A193154C39}" type="pres">
      <dgm:prSet presAssocID="{2D82CAEE-C435-4E30-95A7-B8D435C469F3}" presName="textRect" presStyleLbl="revTx" presStyleIdx="1" presStyleCnt="4">
        <dgm:presLayoutVars>
          <dgm:chMax val="1"/>
          <dgm:chPref val="1"/>
        </dgm:presLayoutVars>
      </dgm:prSet>
      <dgm:spPr/>
    </dgm:pt>
    <dgm:pt modelId="{085A1485-6C04-4977-BC27-17EB5E35AAF1}" type="pres">
      <dgm:prSet presAssocID="{AEE95EBE-D617-41C3-8B5D-C13F339C524C}" presName="sibTrans" presStyleLbl="sibTrans2D1" presStyleIdx="0" presStyleCnt="0"/>
      <dgm:spPr/>
    </dgm:pt>
    <dgm:pt modelId="{A641234E-9390-4E67-A218-7C6C0A504431}" type="pres">
      <dgm:prSet presAssocID="{B229784A-775E-4D41-A5B1-5CF9E323CCEC}" presName="compNode" presStyleCnt="0"/>
      <dgm:spPr/>
    </dgm:pt>
    <dgm:pt modelId="{E83AB863-A9B6-4B45-B9F4-4722FC41830E}" type="pres">
      <dgm:prSet presAssocID="{B229784A-775E-4D41-A5B1-5CF9E323CCEC}" presName="iconBgRect" presStyleLbl="bgShp" presStyleIdx="2" presStyleCnt="4"/>
      <dgm:spPr/>
    </dgm:pt>
    <dgm:pt modelId="{2034FAF2-D512-42E7-A834-2EE3F98A12B8}" type="pres">
      <dgm:prSet presAssocID="{B229784A-775E-4D41-A5B1-5CF9E323CC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98EB207F-4D2E-47BD-9B72-F4909117A3D9}" type="pres">
      <dgm:prSet presAssocID="{B229784A-775E-4D41-A5B1-5CF9E323CCEC}" presName="spaceRect" presStyleCnt="0"/>
      <dgm:spPr/>
    </dgm:pt>
    <dgm:pt modelId="{2DE1B197-A006-4D14-819B-62DA7252A519}" type="pres">
      <dgm:prSet presAssocID="{B229784A-775E-4D41-A5B1-5CF9E323CCEC}" presName="textRect" presStyleLbl="revTx" presStyleIdx="2" presStyleCnt="4">
        <dgm:presLayoutVars>
          <dgm:chMax val="1"/>
          <dgm:chPref val="1"/>
        </dgm:presLayoutVars>
      </dgm:prSet>
      <dgm:spPr/>
    </dgm:pt>
    <dgm:pt modelId="{E69C2160-2297-4F79-8DD1-2B0EC5839A6F}" type="pres">
      <dgm:prSet presAssocID="{8917A338-00BC-40D5-90B4-A7C21D4879C1}" presName="sibTrans" presStyleLbl="sibTrans2D1" presStyleIdx="0" presStyleCnt="0"/>
      <dgm:spPr/>
    </dgm:pt>
    <dgm:pt modelId="{49BE3ABD-B17A-4D0A-B69D-A4CD256C8B80}" type="pres">
      <dgm:prSet presAssocID="{9F890A40-37C5-4065-8157-72CF1D2C40CF}" presName="compNode" presStyleCnt="0"/>
      <dgm:spPr/>
    </dgm:pt>
    <dgm:pt modelId="{80A33395-E4C6-4E79-94C9-C88A1C355E1D}" type="pres">
      <dgm:prSet presAssocID="{9F890A40-37C5-4065-8157-72CF1D2C40CF}" presName="iconBgRect" presStyleLbl="bgShp" presStyleIdx="3" presStyleCnt="4"/>
      <dgm:spPr/>
    </dgm:pt>
    <dgm:pt modelId="{220245F7-72BF-4D14-A1A5-6D3E3233FA91}" type="pres">
      <dgm:prSet presAssocID="{9F890A40-37C5-4065-8157-72CF1D2C40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48EA3886-6D28-4AE0-BD29-4A16EAB21094}" type="pres">
      <dgm:prSet presAssocID="{9F890A40-37C5-4065-8157-72CF1D2C40CF}" presName="spaceRect" presStyleCnt="0"/>
      <dgm:spPr/>
    </dgm:pt>
    <dgm:pt modelId="{44285045-798B-4B8C-B55E-793CB9B87773}" type="pres">
      <dgm:prSet presAssocID="{9F890A40-37C5-4065-8157-72CF1D2C40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0D3624-9EB8-4920-9841-B8C8170D08F5}" type="presOf" srcId="{8917A338-00BC-40D5-90B4-A7C21D4879C1}" destId="{E69C2160-2297-4F79-8DD1-2B0EC5839A6F}" srcOrd="0" destOrd="0" presId="urn:microsoft.com/office/officeart/2018/2/layout/IconCircleList"/>
    <dgm:cxn modelId="{64D9A831-4AF6-4DB0-AEEB-740702B9F750}" type="presOf" srcId="{B229784A-775E-4D41-A5B1-5CF9E323CCEC}" destId="{2DE1B197-A006-4D14-819B-62DA7252A519}" srcOrd="0" destOrd="0" presId="urn:microsoft.com/office/officeart/2018/2/layout/IconCircleList"/>
    <dgm:cxn modelId="{4C911E64-FE7C-41CB-BAC9-30AB54033687}" srcId="{13DD9484-0324-4A52-AE2C-3D6B38719415}" destId="{9F890A40-37C5-4065-8157-72CF1D2C40CF}" srcOrd="3" destOrd="0" parTransId="{F0192E3D-A926-4E1D-BDD9-642876891049}" sibTransId="{EEF6B97F-2AA9-49EF-B95D-F5D5A8785075}"/>
    <dgm:cxn modelId="{8C772568-D37B-4100-9B91-76E82C60B0BB}" type="presOf" srcId="{AEE95EBE-D617-41C3-8B5D-C13F339C524C}" destId="{085A1485-6C04-4977-BC27-17EB5E35AAF1}" srcOrd="0" destOrd="0" presId="urn:microsoft.com/office/officeart/2018/2/layout/IconCircleList"/>
    <dgm:cxn modelId="{8DD3B468-DAF9-478C-A9AA-F8355F8C66F7}" type="presOf" srcId="{2D82CAEE-C435-4E30-95A7-B8D435C469F3}" destId="{74BE0203-CB63-49BA-BD94-15A193154C39}" srcOrd="0" destOrd="0" presId="urn:microsoft.com/office/officeart/2018/2/layout/IconCircleList"/>
    <dgm:cxn modelId="{1AC27A77-EF3B-4C6D-AA5A-7C3EB6CD1697}" srcId="{13DD9484-0324-4A52-AE2C-3D6B38719415}" destId="{2D82CAEE-C435-4E30-95A7-B8D435C469F3}" srcOrd="1" destOrd="0" parTransId="{8860BCF2-8DBF-4521-9562-4276E3B12ED3}" sibTransId="{AEE95EBE-D617-41C3-8B5D-C13F339C524C}"/>
    <dgm:cxn modelId="{B15CB18F-5F6D-4F55-A18B-0D2757159DF6}" type="presOf" srcId="{13DD9484-0324-4A52-AE2C-3D6B38719415}" destId="{9097F63B-1476-4879-B6DE-490A52897BA8}" srcOrd="0" destOrd="0" presId="urn:microsoft.com/office/officeart/2018/2/layout/IconCircleList"/>
    <dgm:cxn modelId="{3174D694-8AAF-461C-BF6E-D76B69541612}" type="presOf" srcId="{9F890A40-37C5-4065-8157-72CF1D2C40CF}" destId="{44285045-798B-4B8C-B55E-793CB9B87773}" srcOrd="0" destOrd="0" presId="urn:microsoft.com/office/officeart/2018/2/layout/IconCircleList"/>
    <dgm:cxn modelId="{EA0A9D95-FFAD-4D0C-9D28-515761A890CC}" type="presOf" srcId="{9E99EE6D-5ACF-4B95-8AE9-18C0FE711557}" destId="{43448FE5-CF6E-4D77-BE5A-8364D004DB0E}" srcOrd="0" destOrd="0" presId="urn:microsoft.com/office/officeart/2018/2/layout/IconCircleList"/>
    <dgm:cxn modelId="{1286FCC8-1DC6-407A-90DA-3D04EE2B50D6}" srcId="{13DD9484-0324-4A52-AE2C-3D6B38719415}" destId="{B229784A-775E-4D41-A5B1-5CF9E323CCEC}" srcOrd="2" destOrd="0" parTransId="{7A96CA07-489B-46D7-BCD4-59E778887A01}" sibTransId="{8917A338-00BC-40D5-90B4-A7C21D4879C1}"/>
    <dgm:cxn modelId="{C580E0EC-A1E1-4A93-957A-B752A3DA00A4}" srcId="{13DD9484-0324-4A52-AE2C-3D6B38719415}" destId="{EDACD25F-D6A3-4C98-A5F8-5DF26D80A9C1}" srcOrd="0" destOrd="0" parTransId="{3052321E-0FB9-47BD-BFBD-079F9D000409}" sibTransId="{9E99EE6D-5ACF-4B95-8AE9-18C0FE711557}"/>
    <dgm:cxn modelId="{6F844FF4-989E-4497-BBD6-A8FB2140BD2D}" type="presOf" srcId="{EDACD25F-D6A3-4C98-A5F8-5DF26D80A9C1}" destId="{BF97A324-3FE7-4DE3-90AE-FD61DE145855}" srcOrd="0" destOrd="0" presId="urn:microsoft.com/office/officeart/2018/2/layout/IconCircleList"/>
    <dgm:cxn modelId="{0A325F6A-7D1C-4313-AF1A-785CC988492D}" type="presParOf" srcId="{9097F63B-1476-4879-B6DE-490A52897BA8}" destId="{0A2006EB-8CC4-4B81-A606-0F24D2FAB23C}" srcOrd="0" destOrd="0" presId="urn:microsoft.com/office/officeart/2018/2/layout/IconCircleList"/>
    <dgm:cxn modelId="{26F53F72-E0A7-43F6-BAEB-F0B4E6C20657}" type="presParOf" srcId="{0A2006EB-8CC4-4B81-A606-0F24D2FAB23C}" destId="{1B869DF2-BCF1-4332-86E5-F581637F4E03}" srcOrd="0" destOrd="0" presId="urn:microsoft.com/office/officeart/2018/2/layout/IconCircleList"/>
    <dgm:cxn modelId="{D18F0403-FAD0-47AC-921B-192B658A9425}" type="presParOf" srcId="{1B869DF2-BCF1-4332-86E5-F581637F4E03}" destId="{C4F90937-D743-4D8C-9172-AF018528AB5A}" srcOrd="0" destOrd="0" presId="urn:microsoft.com/office/officeart/2018/2/layout/IconCircleList"/>
    <dgm:cxn modelId="{8D126C19-62A7-4AC5-8D7F-62C5A454AB7C}" type="presParOf" srcId="{1B869DF2-BCF1-4332-86E5-F581637F4E03}" destId="{92781928-7BEE-4AB5-848A-1DD5406646DD}" srcOrd="1" destOrd="0" presId="urn:microsoft.com/office/officeart/2018/2/layout/IconCircleList"/>
    <dgm:cxn modelId="{02676A7E-2AF4-43E0-81F6-7278D1E6F00F}" type="presParOf" srcId="{1B869DF2-BCF1-4332-86E5-F581637F4E03}" destId="{ABB63D4B-8B7F-49AF-9416-15FCEF886E6C}" srcOrd="2" destOrd="0" presId="urn:microsoft.com/office/officeart/2018/2/layout/IconCircleList"/>
    <dgm:cxn modelId="{02D560A1-651F-4B61-9AA9-83AA0E325448}" type="presParOf" srcId="{1B869DF2-BCF1-4332-86E5-F581637F4E03}" destId="{BF97A324-3FE7-4DE3-90AE-FD61DE145855}" srcOrd="3" destOrd="0" presId="urn:microsoft.com/office/officeart/2018/2/layout/IconCircleList"/>
    <dgm:cxn modelId="{BEC8DCC1-C50A-458C-9163-B15B57EB7664}" type="presParOf" srcId="{0A2006EB-8CC4-4B81-A606-0F24D2FAB23C}" destId="{43448FE5-CF6E-4D77-BE5A-8364D004DB0E}" srcOrd="1" destOrd="0" presId="urn:microsoft.com/office/officeart/2018/2/layout/IconCircleList"/>
    <dgm:cxn modelId="{BC386216-4180-4C63-8836-51D1913CDE25}" type="presParOf" srcId="{0A2006EB-8CC4-4B81-A606-0F24D2FAB23C}" destId="{09D4C957-D78F-4069-A430-874C1807460B}" srcOrd="2" destOrd="0" presId="urn:microsoft.com/office/officeart/2018/2/layout/IconCircleList"/>
    <dgm:cxn modelId="{84C7F633-1C45-4036-B5E9-65B6C9DD6B46}" type="presParOf" srcId="{09D4C957-D78F-4069-A430-874C1807460B}" destId="{515A4B14-F7FC-452B-B250-F359797F338C}" srcOrd="0" destOrd="0" presId="urn:microsoft.com/office/officeart/2018/2/layout/IconCircleList"/>
    <dgm:cxn modelId="{73F55B40-292F-4E70-9265-8E7480449276}" type="presParOf" srcId="{09D4C957-D78F-4069-A430-874C1807460B}" destId="{CF22AB47-0A1E-4325-8C30-4079D3824DAC}" srcOrd="1" destOrd="0" presId="urn:microsoft.com/office/officeart/2018/2/layout/IconCircleList"/>
    <dgm:cxn modelId="{5E35B2B5-15AB-4E92-B885-58BB858233A4}" type="presParOf" srcId="{09D4C957-D78F-4069-A430-874C1807460B}" destId="{F72D2799-5FA8-4A95-845A-DBB03DA4DE5C}" srcOrd="2" destOrd="0" presId="urn:microsoft.com/office/officeart/2018/2/layout/IconCircleList"/>
    <dgm:cxn modelId="{019FBDB1-76C0-4E47-A0B2-3B0B057B51A2}" type="presParOf" srcId="{09D4C957-D78F-4069-A430-874C1807460B}" destId="{74BE0203-CB63-49BA-BD94-15A193154C39}" srcOrd="3" destOrd="0" presId="urn:microsoft.com/office/officeart/2018/2/layout/IconCircleList"/>
    <dgm:cxn modelId="{CE437F5B-2F63-4C6E-BEAB-4C2DB6EBA424}" type="presParOf" srcId="{0A2006EB-8CC4-4B81-A606-0F24D2FAB23C}" destId="{085A1485-6C04-4977-BC27-17EB5E35AAF1}" srcOrd="3" destOrd="0" presId="urn:microsoft.com/office/officeart/2018/2/layout/IconCircleList"/>
    <dgm:cxn modelId="{65EEF3DA-A03C-4408-A9A3-35DC4452CE92}" type="presParOf" srcId="{0A2006EB-8CC4-4B81-A606-0F24D2FAB23C}" destId="{A641234E-9390-4E67-A218-7C6C0A504431}" srcOrd="4" destOrd="0" presId="urn:microsoft.com/office/officeart/2018/2/layout/IconCircleList"/>
    <dgm:cxn modelId="{89D9CFA4-DC3A-4E63-A22E-F5C50EF9C680}" type="presParOf" srcId="{A641234E-9390-4E67-A218-7C6C0A504431}" destId="{E83AB863-A9B6-4B45-B9F4-4722FC41830E}" srcOrd="0" destOrd="0" presId="urn:microsoft.com/office/officeart/2018/2/layout/IconCircleList"/>
    <dgm:cxn modelId="{35FDDEF6-029E-4113-8941-A1438F3A1278}" type="presParOf" srcId="{A641234E-9390-4E67-A218-7C6C0A504431}" destId="{2034FAF2-D512-42E7-A834-2EE3F98A12B8}" srcOrd="1" destOrd="0" presId="urn:microsoft.com/office/officeart/2018/2/layout/IconCircleList"/>
    <dgm:cxn modelId="{11126D8E-E027-447E-9EE3-B51F89B20201}" type="presParOf" srcId="{A641234E-9390-4E67-A218-7C6C0A504431}" destId="{98EB207F-4D2E-47BD-9B72-F4909117A3D9}" srcOrd="2" destOrd="0" presId="urn:microsoft.com/office/officeart/2018/2/layout/IconCircleList"/>
    <dgm:cxn modelId="{26D010DE-94C9-43FE-8892-35B13E504734}" type="presParOf" srcId="{A641234E-9390-4E67-A218-7C6C0A504431}" destId="{2DE1B197-A006-4D14-819B-62DA7252A519}" srcOrd="3" destOrd="0" presId="urn:microsoft.com/office/officeart/2018/2/layout/IconCircleList"/>
    <dgm:cxn modelId="{0111D0EB-1E3B-4AE7-A265-C2099A5C816E}" type="presParOf" srcId="{0A2006EB-8CC4-4B81-A606-0F24D2FAB23C}" destId="{E69C2160-2297-4F79-8DD1-2B0EC5839A6F}" srcOrd="5" destOrd="0" presId="urn:microsoft.com/office/officeart/2018/2/layout/IconCircleList"/>
    <dgm:cxn modelId="{38F92CA0-2881-403E-96C7-D318618E31C7}" type="presParOf" srcId="{0A2006EB-8CC4-4B81-A606-0F24D2FAB23C}" destId="{49BE3ABD-B17A-4D0A-B69D-A4CD256C8B80}" srcOrd="6" destOrd="0" presId="urn:microsoft.com/office/officeart/2018/2/layout/IconCircleList"/>
    <dgm:cxn modelId="{4ACE9895-9D9D-425C-AB98-25F4634F62CB}" type="presParOf" srcId="{49BE3ABD-B17A-4D0A-B69D-A4CD256C8B80}" destId="{80A33395-E4C6-4E79-94C9-C88A1C355E1D}" srcOrd="0" destOrd="0" presId="urn:microsoft.com/office/officeart/2018/2/layout/IconCircleList"/>
    <dgm:cxn modelId="{B09FE098-B3CF-4617-B10A-2FE05374BDD4}" type="presParOf" srcId="{49BE3ABD-B17A-4D0A-B69D-A4CD256C8B80}" destId="{220245F7-72BF-4D14-A1A5-6D3E3233FA91}" srcOrd="1" destOrd="0" presId="urn:microsoft.com/office/officeart/2018/2/layout/IconCircleList"/>
    <dgm:cxn modelId="{CEE63FAE-9A8B-4E2F-9734-F4A5FB3B5885}" type="presParOf" srcId="{49BE3ABD-B17A-4D0A-B69D-A4CD256C8B80}" destId="{48EA3886-6D28-4AE0-BD29-4A16EAB21094}" srcOrd="2" destOrd="0" presId="urn:microsoft.com/office/officeart/2018/2/layout/IconCircleList"/>
    <dgm:cxn modelId="{48801F80-844A-49BC-BF9B-C646CF6B743F}" type="presParOf" srcId="{49BE3ABD-B17A-4D0A-B69D-A4CD256C8B80}" destId="{44285045-798B-4B8C-B55E-793CB9B877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90937-D743-4D8C-9172-AF018528AB5A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81928-7BEE-4AB5-848A-1DD5406646DD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7A324-3FE7-4DE3-90AE-FD61DE145855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project focuses on training a model for accurate vehicle identification and classification within Riga, Latvia. The model is trained to recognize and categorize the following vehicle types</a:t>
          </a:r>
        </a:p>
      </dsp:txBody>
      <dsp:txXfrm>
        <a:off x="1948202" y="368029"/>
        <a:ext cx="3233964" cy="1371985"/>
      </dsp:txXfrm>
    </dsp:sp>
    <dsp:sp modelId="{515A4B14-F7FC-452B-B250-F359797F338C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2AB47-0A1E-4325-8C30-4079D3824DAC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E0203-CB63-49BA-BD94-15A193154C39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 (Passenger Vehicles): This category includes standard cars used for personal transportation. </a:t>
          </a:r>
        </a:p>
      </dsp:txBody>
      <dsp:txXfrm>
        <a:off x="7411643" y="368029"/>
        <a:ext cx="3233964" cy="1371985"/>
      </dsp:txXfrm>
    </dsp:sp>
    <dsp:sp modelId="{E83AB863-A9B6-4B45-B9F4-4722FC41830E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4FAF2-D512-42E7-A834-2EE3F98A12B8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1B197-A006-4D14-819B-62DA7252A519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 (Cargo Vehicles): This encompasses all commercial vehicles, from smaller vans (C1) to large trucks with trailers (C4). </a:t>
          </a:r>
        </a:p>
      </dsp:txBody>
      <dsp:txXfrm>
        <a:off x="1948202" y="2452790"/>
        <a:ext cx="3233964" cy="1371985"/>
      </dsp:txXfrm>
    </dsp:sp>
    <dsp:sp modelId="{80A33395-E4C6-4E79-94C9-C88A1C355E1D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245F7-72BF-4D14-A1A5-6D3E3233FA91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85045-798B-4B8C-B55E-793CB9B87773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 (Buses): This category specifically targets public transport buses. 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0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6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6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2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2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7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:0.95" TargetMode="External"/><Relationship Id="rId2" Type="http://schemas.openxmlformats.org/officeDocument/2006/relationships/hyperlink" Target="mailto:mAP@0.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:0.95" TargetMode="External"/><Relationship Id="rId2" Type="http://schemas.openxmlformats.org/officeDocument/2006/relationships/hyperlink" Target="mailto:mAP@0.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arxiv.org/abs/1805.0897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>
                <a:ea typeface="+mj-lt"/>
                <a:cs typeface="+mj-lt"/>
              </a:rPr>
              <a:t>Image Recognition to Detect Different Vehicle Types in Riga</a:t>
            </a:r>
            <a:endParaRPr lang="en-US" sz="6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Eden Elisha Thomas, Dmitrijs </a:t>
            </a:r>
            <a:r>
              <a:rPr lang="en-US">
                <a:ea typeface="+mn-lt"/>
                <a:cs typeface="+mn-lt"/>
              </a:rPr>
              <a:t>Gizdevans</a:t>
            </a:r>
            <a:r>
              <a:rPr lang="en-US" dirty="0">
                <a:ea typeface="+mn-lt"/>
                <a:cs typeface="+mn-lt"/>
              </a:rPr>
              <a:t>, Gonzalo Gamez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81B27-E208-4B38-5048-74C9D14B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Model Training and Evaluation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821F-A7EE-9DD0-698B-23134D16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Model Selection and Training</a:t>
            </a:r>
            <a:endParaRPr lang="en-US" sz="1500"/>
          </a:p>
          <a:p>
            <a:pPr lvl="1"/>
            <a:r>
              <a:rPr lang="en-US" sz="1500" b="1">
                <a:ea typeface="+mn-lt"/>
                <a:cs typeface="+mn-lt"/>
              </a:rPr>
              <a:t>YOLOv8</a:t>
            </a:r>
            <a:r>
              <a:rPr lang="en-US" sz="1500">
                <a:ea typeface="+mn-lt"/>
                <a:cs typeface="+mn-lt"/>
              </a:rPr>
              <a:t> was selected for its efficiency in object detection tasks.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Pre-trained weights were used as a starting point, and the model was fine-tuned with our labeled data.</a:t>
            </a:r>
            <a:endParaRPr lang="en-US" sz="1500"/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Training Parameters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Epochs: 50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Image Size: 640x640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Batch Size: 16</a:t>
            </a:r>
            <a:endParaRPr lang="en-US" sz="1500"/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Optimizer: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AdamW</a:t>
            </a:r>
            <a:endParaRPr lang="en-US" sz="1500" err="1"/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Evaluation Metrics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Precision, Recall, </a:t>
            </a:r>
            <a:r>
              <a:rPr lang="en-US" sz="1500" u="sng" dirty="0">
                <a:ea typeface="+mn-lt"/>
                <a:cs typeface="+mn-lt"/>
                <a:hlinkClick r:id="rId2"/>
              </a:rPr>
              <a:t>mAP@0.5</a:t>
            </a:r>
            <a:r>
              <a:rPr lang="en-US" sz="1500" u="sng">
                <a:ea typeface="+mn-lt"/>
                <a:cs typeface="+mn-lt"/>
              </a:rPr>
              <a:t>, and </a:t>
            </a:r>
            <a:r>
              <a:rPr lang="en-US" sz="1500" u="sng" dirty="0">
                <a:ea typeface="+mn-lt"/>
                <a:cs typeface="+mn-lt"/>
                <a:hlinkClick r:id="rId3"/>
              </a:rPr>
              <a:t>mAP@0.5:0.95</a:t>
            </a:r>
            <a:r>
              <a:rPr lang="en-US" sz="1500" u="sng" dirty="0">
                <a:ea typeface="+mn-lt"/>
                <a:cs typeface="+mn-lt"/>
              </a:rPr>
              <a:t> </a:t>
            </a:r>
            <a:r>
              <a:rPr lang="en-US" sz="1500">
                <a:ea typeface="+mn-lt"/>
                <a:cs typeface="+mn-lt"/>
              </a:rPr>
              <a:t>were used to measure performance on validation and test datasets.</a:t>
            </a:r>
            <a:endParaRPr lang="en-US" sz="1500"/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Challenges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Ensuring the model generalized well to unseen data.</a:t>
            </a:r>
            <a:endParaRPr lang="en-US" sz="1500"/>
          </a:p>
          <a:p>
            <a:pPr lvl="1"/>
            <a:r>
              <a:rPr lang="en-US" sz="1500">
                <a:ea typeface="+mn-lt"/>
                <a:cs typeface="+mn-lt"/>
              </a:rPr>
              <a:t>Debugging and resolving configuration issues during training. </a:t>
            </a:r>
            <a:endParaRPr lang="en-US" sz="1500"/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Infrastructure</a:t>
            </a:r>
            <a:endParaRPr lang="en-US" sz="1500"/>
          </a:p>
          <a:p>
            <a:pPr lvl="1"/>
            <a:r>
              <a:rPr lang="en-US" sz="1500" b="1">
                <a:ea typeface="+mn-lt"/>
                <a:cs typeface="+mn-lt"/>
              </a:rPr>
              <a:t>Google Cloud Platform</a:t>
            </a:r>
            <a:r>
              <a:rPr lang="en-US" sz="1500">
                <a:ea typeface="+mn-lt"/>
                <a:cs typeface="+mn-lt"/>
              </a:rPr>
              <a:t> was utilized for saving and sharing training artifacts and results.</a:t>
            </a: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933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613A3-3449-1898-6858-717BF37B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>
                <a:ea typeface="+mj-lt"/>
                <a:cs typeface="+mj-lt"/>
              </a:rPr>
              <a:t>Data Augmentation and Enhanced Training</a:t>
            </a:r>
            <a:endParaRPr lang="en-US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70E2D-34F6-A7F9-44C1-3B2DC14E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Objective:</a:t>
            </a:r>
            <a:endParaRPr lang="en-US" sz="1200"/>
          </a:p>
          <a:p>
            <a:pPr lvl="1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Enhance model performance by introducing variability and diversity into the training dataset.</a:t>
            </a:r>
            <a:endParaRPr lang="en-US" sz="1200"/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Key Techniques:</a:t>
            </a:r>
            <a:endParaRPr lang="en-US" sz="1200"/>
          </a:p>
          <a:p>
            <a:pPr lvl="1"/>
            <a:r>
              <a:rPr lang="en-US" sz="1200">
                <a:ea typeface="+mn-lt"/>
                <a:cs typeface="+mn-lt"/>
              </a:rPr>
              <a:t>Applied transformations such as rotations, flips, brightness adjustments, and scaling using the </a:t>
            </a:r>
            <a:r>
              <a:rPr lang="en-US" sz="1200" b="1" err="1">
                <a:ea typeface="+mn-lt"/>
                <a:cs typeface="+mn-lt"/>
              </a:rPr>
              <a:t>Albumentations</a:t>
            </a:r>
            <a:r>
              <a:rPr lang="en-US" sz="1200" b="1">
                <a:ea typeface="+mn-lt"/>
                <a:cs typeface="+mn-lt"/>
              </a:rPr>
              <a:t> </a:t>
            </a:r>
            <a:r>
              <a:rPr lang="en-US" sz="1200">
                <a:ea typeface="+mn-lt"/>
                <a:cs typeface="+mn-lt"/>
              </a:rPr>
              <a:t>library.</a:t>
            </a:r>
          </a:p>
          <a:p>
            <a:pPr lvl="1"/>
            <a:r>
              <a:rPr lang="en-US" sz="1200">
                <a:ea typeface="+mn-lt"/>
                <a:cs typeface="+mn-lt"/>
              </a:rPr>
              <a:t>Integrated augmentation pipeline directly into the training data preparation workflow.</a:t>
            </a:r>
            <a:endParaRPr lang="en-US" sz="1200"/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Process Overview: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Original training dataset duplicated for augmentation to preserve baseline data integrity.</a:t>
            </a:r>
            <a:endParaRPr lang="en-US" sz="1200"/>
          </a:p>
          <a:p>
            <a:pPr lvl="1"/>
            <a:r>
              <a:rPr lang="en-US" sz="1200">
                <a:ea typeface="+mn-lt"/>
                <a:cs typeface="+mn-lt"/>
              </a:rPr>
              <a:t>Augmented images used alongside original data for retraining the YOLOv8 model.</a:t>
            </a: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Challenges: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Managing increased storage and processing requirements for augmented datasets.</a:t>
            </a:r>
          </a:p>
          <a:p>
            <a:pPr lvl="1"/>
            <a:r>
              <a:rPr lang="en-US" sz="1200">
                <a:ea typeface="+mn-lt"/>
                <a:cs typeface="+mn-lt"/>
              </a:rPr>
              <a:t>Ensuring augmented images maintained realism and meaningfulness for model training.</a:t>
            </a: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Results:</a:t>
            </a:r>
            <a:endParaRPr lang="en-US" sz="1200"/>
          </a:p>
          <a:p>
            <a:pPr lvl="1"/>
            <a:r>
              <a:rPr lang="en-US" sz="1200">
                <a:ea typeface="+mn-lt"/>
                <a:cs typeface="+mn-lt"/>
              </a:rPr>
              <a:t>Augmented model demonstrated improved confidence and reduced variability in predictions across test sets.</a:t>
            </a:r>
            <a:endParaRPr lang="en-US" sz="1200"/>
          </a:p>
          <a:p>
            <a:pPr lvl="1"/>
            <a:r>
              <a:rPr lang="en-US" sz="1200">
                <a:ea typeface="+mn-lt"/>
                <a:cs typeface="+mn-lt"/>
              </a:rPr>
              <a:t>Metrics showed an approximate </a:t>
            </a:r>
            <a:r>
              <a:rPr lang="en-US" sz="1200" b="1">
                <a:ea typeface="+mn-lt"/>
                <a:cs typeface="+mn-lt"/>
              </a:rPr>
              <a:t>2.2% improvement in average confidence</a:t>
            </a:r>
            <a:r>
              <a:rPr lang="en-US" sz="1200">
                <a:ea typeface="+mn-lt"/>
                <a:cs typeface="+mn-lt"/>
              </a:rPr>
              <a:t> and a </a:t>
            </a:r>
            <a:r>
              <a:rPr lang="en-US" sz="1200" b="1">
                <a:ea typeface="+mn-lt"/>
                <a:cs typeface="+mn-lt"/>
              </a:rPr>
              <a:t>5.5% reduction in standard deviation</a:t>
            </a:r>
            <a:r>
              <a:rPr lang="en-US" sz="1200">
                <a:ea typeface="+mn-lt"/>
                <a:cs typeface="+mn-lt"/>
              </a:rPr>
              <a:t>.</a:t>
            </a:r>
            <a:endParaRPr lang="en-US" sz="1200"/>
          </a:p>
          <a:p>
            <a:pPr marL="0" indent="0">
              <a:buNone/>
            </a:pPr>
            <a:endParaRPr lang="en-US" sz="1200" b="1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7705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613A3-3449-1898-6858-717BF37B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Testing on Unlabeled Data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70E2D-34F6-A7F9-44C1-3B2DC14E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Objective: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 dirty="0">
                <a:ea typeface="+mn-lt"/>
                <a:cs typeface="+mn-lt"/>
              </a:rPr>
              <a:t>Evaluate the trained YOLOv8 model on unlabeled datasets to assess real-world performance.</a:t>
            </a: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Process Overview: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 dirty="0">
                <a:ea typeface="+mn-lt"/>
                <a:cs typeface="+mn-lt"/>
              </a:rPr>
              <a:t>Five independent unlabeled test sets were created and processed using the trained model.</a:t>
            </a:r>
          </a:p>
          <a:p>
            <a:pPr lvl="1"/>
            <a:r>
              <a:rPr lang="en-US" sz="1200" dirty="0">
                <a:ea typeface="+mn-lt"/>
                <a:cs typeface="+mn-lt"/>
              </a:rPr>
              <a:t>Predictions included bounding boxes and class labels (Passenger Vehicles, Cargo Vehicles, Buses).</a:t>
            </a:r>
            <a:endParaRPr lang="en-US" sz="1200" dirty="0"/>
          </a:p>
          <a:p>
            <a:pPr lvl="1"/>
            <a:r>
              <a:rPr lang="en-US" sz="1200" dirty="0">
                <a:ea typeface="+mn-lt"/>
                <a:cs typeface="+mn-lt"/>
              </a:rPr>
              <a:t>Metrics calculated: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 dirty="0">
                <a:ea typeface="+mn-lt"/>
                <a:cs typeface="+mn-lt"/>
              </a:rPr>
              <a:t>Average Confidence</a:t>
            </a:r>
            <a:endParaRPr lang="en-US" sz="120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 dirty="0">
                <a:ea typeface="+mn-lt"/>
                <a:cs typeface="+mn-lt"/>
              </a:rPr>
              <a:t>Median Confidence</a:t>
            </a:r>
            <a:endParaRPr lang="en-US" sz="120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 dirty="0">
                <a:ea typeface="+mn-lt"/>
                <a:cs typeface="+mn-lt"/>
              </a:rPr>
              <a:t>Standard Deviation</a:t>
            </a:r>
            <a:endParaRPr lang="en-US" sz="120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 dirty="0">
                <a:ea typeface="+mn-lt"/>
                <a:cs typeface="+mn-lt"/>
              </a:rPr>
              <a:t>Class Distributions</a:t>
            </a:r>
            <a:endParaRPr lang="en-US" sz="1200" dirty="0"/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Challenges: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 dirty="0">
                <a:ea typeface="+mn-lt"/>
                <a:cs typeface="+mn-lt"/>
              </a:rPr>
              <a:t>Handling large-scale datasets and ensuring predictions aligned with real-world expectations.</a:t>
            </a:r>
          </a:p>
          <a:p>
            <a:pPr lvl="1"/>
            <a:r>
              <a:rPr lang="en-US" sz="1200" dirty="0">
                <a:ea typeface="+mn-lt"/>
                <a:cs typeface="+mn-lt"/>
              </a:rPr>
              <a:t>Ensuring consistent processing for fair comparisons between baseline and augmented models.</a:t>
            </a:r>
          </a:p>
          <a:p>
            <a:pPr marL="0" indent="0">
              <a:buNone/>
            </a:pPr>
            <a:r>
              <a:rPr lang="en-US" sz="1200" b="1" dirty="0">
                <a:ea typeface="+mn-lt"/>
                <a:cs typeface="+mn-lt"/>
              </a:rPr>
              <a:t>Results:</a:t>
            </a:r>
            <a:endParaRPr lang="en-US" sz="1200" dirty="0">
              <a:ea typeface="+mn-lt"/>
              <a:cs typeface="+mn-lt"/>
            </a:endParaRPr>
          </a:p>
          <a:p>
            <a:pPr lvl="1"/>
            <a:r>
              <a:rPr lang="en-US" sz="1200" dirty="0">
                <a:ea typeface="+mn-lt"/>
                <a:cs typeface="+mn-lt"/>
              </a:rPr>
              <a:t>Detailed metrics collected for each test set.</a:t>
            </a:r>
            <a:endParaRPr lang="en-US" sz="1200" dirty="0"/>
          </a:p>
          <a:p>
            <a:pPr lvl="1"/>
            <a:r>
              <a:rPr lang="en-US" sz="1200" dirty="0">
                <a:ea typeface="+mn-lt"/>
                <a:cs typeface="+mn-lt"/>
              </a:rPr>
              <a:t>Augmented model showed improved confidence and reduced variability compared to the baseline model.</a:t>
            </a:r>
          </a:p>
          <a:p>
            <a:endParaRPr lang="en-US" sz="1200" b="1"/>
          </a:p>
          <a:p>
            <a:pPr marL="0" indent="0">
              <a:buNone/>
            </a:pPr>
            <a:endParaRPr lang="en-US" sz="1200" b="1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1407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613A3-3449-1898-6858-717BF37B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>
                <a:ea typeface="+mj-lt"/>
                <a:cs typeface="+mj-lt"/>
              </a:rPr>
              <a:t>Challenges and Lessons Learned</a:t>
            </a: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70E2D-34F6-A7F9-44C1-3B2DC14E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b="1">
                <a:ea typeface="+mn-lt"/>
                <a:cs typeface="+mn-lt"/>
              </a:rPr>
              <a:t>Key Challenges: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 b="1">
                <a:ea typeface="+mn-lt"/>
                <a:cs typeface="+mn-lt"/>
              </a:rPr>
              <a:t>Data Collection:</a:t>
            </a:r>
            <a:endParaRPr lang="en-US" sz="12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ea typeface="+mn-lt"/>
                <a:cs typeface="+mn-lt"/>
              </a:rPr>
              <a:t>Limited access to video streams required bypassing restrictions using tools like </a:t>
            </a:r>
            <a:r>
              <a:rPr lang="en-US" sz="1200">
                <a:latin typeface="Aptos"/>
                <a:ea typeface="+mn-lt"/>
                <a:cs typeface="+mn-lt"/>
              </a:rPr>
              <a:t>ffmpeg</a:t>
            </a:r>
            <a:r>
              <a:rPr lang="en-US" sz="1200">
                <a:ea typeface="+mn-lt"/>
                <a:cs typeface="+mn-lt"/>
              </a:rPr>
              <a:t> and HTTP header modifications.</a:t>
            </a:r>
          </a:p>
          <a:p>
            <a:pPr lvl="1"/>
            <a:r>
              <a:rPr lang="en-US" sz="1200" b="1">
                <a:ea typeface="+mn-lt"/>
                <a:cs typeface="+mn-lt"/>
              </a:rPr>
              <a:t>Data Annotation:</a:t>
            </a:r>
          </a:p>
          <a:p>
            <a:pPr lvl="2"/>
            <a:r>
              <a:rPr lang="en-US" sz="1200">
                <a:ea typeface="+mn-lt"/>
                <a:cs typeface="+mn-lt"/>
              </a:rPr>
              <a:t>Manual labeling of a large dataset was time-intensive and required team coordination.</a:t>
            </a:r>
            <a:endParaRPr lang="en-US" sz="12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>
                <a:ea typeface="+mn-lt"/>
                <a:cs typeface="+mn-lt"/>
              </a:rPr>
              <a:t>Annotation tasks were divided among team members but still consumed significant resources.</a:t>
            </a:r>
            <a:endParaRPr lang="en-US" sz="1200"/>
          </a:p>
          <a:p>
            <a:r>
              <a:rPr lang="en-US" sz="1200" b="1">
                <a:ea typeface="+mn-lt"/>
                <a:cs typeface="+mn-lt"/>
              </a:rPr>
              <a:t>Model Training: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Training the YOLOv8 model with augmented data required additional computation and storage resources.</a:t>
            </a:r>
          </a:p>
          <a:p>
            <a:pPr lvl="1"/>
            <a:r>
              <a:rPr lang="en-US" sz="1200">
                <a:ea typeface="+mn-lt"/>
                <a:cs typeface="+mn-lt"/>
              </a:rPr>
              <a:t>Debugging issues like failed predictions and model inconsistencies.</a:t>
            </a:r>
          </a:p>
          <a:p>
            <a:r>
              <a:rPr lang="en-US" sz="1200" b="1">
                <a:ea typeface="+mn-lt"/>
                <a:cs typeface="+mn-lt"/>
              </a:rPr>
              <a:t>Lessons Learned:</a:t>
            </a:r>
            <a:endParaRPr lang="en-US" sz="1200">
              <a:ea typeface="+mn-lt"/>
              <a:cs typeface="+mn-lt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Automation is critical for scaling tasks like annotation and augmentation to save time and resources.</a:t>
            </a:r>
            <a:endParaRPr lang="en-US" sz="1200"/>
          </a:p>
          <a:p>
            <a:pPr lvl="1"/>
            <a:r>
              <a:rPr lang="en-US" sz="1200">
                <a:ea typeface="+mn-lt"/>
                <a:cs typeface="+mn-lt"/>
              </a:rPr>
              <a:t>Effective use of cloud platforms like Google Cloud significantly accelerates workflows.</a:t>
            </a:r>
          </a:p>
          <a:p>
            <a:pPr lvl="1"/>
            <a:r>
              <a:rPr lang="en-US" sz="1200">
                <a:ea typeface="+mn-lt"/>
                <a:cs typeface="+mn-lt"/>
              </a:rPr>
              <a:t>Iterative testing and validation improve model reliability and performance.</a:t>
            </a:r>
            <a:endParaRPr lang="en-US" sz="1200"/>
          </a:p>
          <a:p>
            <a:pPr lvl="1"/>
            <a:r>
              <a:rPr lang="en-US" sz="1200">
                <a:ea typeface="+mn-lt"/>
                <a:cs typeface="+mn-lt"/>
              </a:rPr>
              <a:t>The importance of documenting processes for reproducibility and collaboration.</a:t>
            </a:r>
          </a:p>
          <a:p>
            <a:pPr lvl="1"/>
            <a:r>
              <a:rPr lang="en-US" sz="1200">
                <a:ea typeface="+mn-lt"/>
                <a:cs typeface="+mn-lt"/>
              </a:rPr>
              <a:t>Modern technologies and libraries allow for rapid development of AI solutions based on ready-made frameworks.</a:t>
            </a:r>
            <a:endParaRPr lang="en-US" sz="1200" b="1">
              <a:ea typeface="+mn-lt"/>
              <a:cs typeface="+mn-lt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Preliminary planning and understanding of general principles greatly accelerate project workflows.</a:t>
            </a:r>
            <a:endParaRPr lang="en-US" sz="1200"/>
          </a:p>
          <a:p>
            <a:endParaRPr lang="en-US" sz="1200" b="1">
              <a:ea typeface="+mn-lt"/>
              <a:cs typeface="+mn-lt"/>
            </a:endParaRPr>
          </a:p>
          <a:p>
            <a:endParaRPr lang="en-US" sz="1200" b="1"/>
          </a:p>
          <a:p>
            <a:pPr marL="0" indent="0">
              <a:buNone/>
            </a:pPr>
            <a:endParaRPr lang="en-US" sz="1200" b="1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0258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73DAD-CE52-B60E-515A-22F43CAA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Evaluation of Models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C923-DB44-C4BD-5107-9AACA36E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Evaluation of Base Model on Test Dataset</a:t>
            </a:r>
          </a:p>
          <a:p>
            <a:r>
              <a:rPr lang="en-US" sz="2200"/>
              <a:t>Evaluation of Augmented Model on Test Dataset</a:t>
            </a:r>
          </a:p>
          <a:p>
            <a:r>
              <a:rPr lang="en-US" sz="2200"/>
              <a:t>Comparison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/>
              <a:t>Evaluation of Base Model on Unlabeled Dataset</a:t>
            </a:r>
          </a:p>
          <a:p>
            <a:r>
              <a:rPr lang="en-US" sz="2200"/>
              <a:t>Evaluation of Augmented Model on Unlabeled Dataset</a:t>
            </a:r>
          </a:p>
          <a:p>
            <a:r>
              <a:rPr lang="en-US" sz="220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39427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B7609-BD50-EF05-3184-4BE8EEE0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Evaluation on Test Dataset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D8946-12D6-7DB2-C356-C3798CA51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Key Metrics: Precision, Recall, </a:t>
            </a:r>
            <a:r>
              <a:rPr lang="en-US" sz="2200">
                <a:hlinkClick r:id="rId2"/>
              </a:rPr>
              <a:t>mAP@0.5</a:t>
            </a:r>
            <a:r>
              <a:rPr lang="en-US" sz="2200"/>
              <a:t>, </a:t>
            </a:r>
            <a:r>
              <a:rPr lang="en-US" sz="2200">
                <a:hlinkClick r:id="rId3"/>
              </a:rPr>
              <a:t>mAP@0.5:0.95</a:t>
            </a:r>
            <a:r>
              <a:rPr lang="en-US" sz="2200"/>
              <a:t>, IoU, conf</a:t>
            </a:r>
          </a:p>
          <a:p>
            <a:r>
              <a:rPr lang="en-US" sz="2200"/>
              <a:t>Test dataset contained labeled images for three classes: Passenger Vehicles (V), Cargo Vehicles (C), and Buses (S).</a:t>
            </a:r>
          </a:p>
          <a:p>
            <a:r>
              <a:rPr lang="en-US" sz="2200"/>
              <a:t>Model evaluation conducted using the .val() function of YOLOv5.</a:t>
            </a:r>
          </a:p>
          <a:p>
            <a:r>
              <a:rPr lang="en-US" sz="2200"/>
              <a:t>Evaluated the model across varying IoU thresholds (0.3 to 0.9).</a:t>
            </a:r>
          </a:p>
          <a:p>
            <a:r>
              <a:rPr lang="en-US" sz="2200"/>
              <a:t>Confidence thresholds varied to assess precision and recall tradeoffs.</a:t>
            </a:r>
          </a:p>
          <a:p>
            <a:r>
              <a:rPr lang="en-US" sz="2200"/>
              <a:t>Outputs included:</a:t>
            </a:r>
          </a:p>
          <a:p>
            <a:pPr lvl="1"/>
            <a:r>
              <a:rPr lang="en-US" sz="2200"/>
              <a:t>Class-wise metrics saved in CSV files (metrics_v.csv, metrics_s.csv, metrics_c.csv).</a:t>
            </a:r>
          </a:p>
          <a:p>
            <a:pPr lvl="1"/>
            <a:r>
              <a:rPr lang="en-US" sz="2200"/>
              <a:t>Overall metrics (metrics_all.csv).</a:t>
            </a:r>
          </a:p>
          <a:p>
            <a:pPr lvl="1"/>
            <a:r>
              <a:rPr lang="en-US" sz="2200"/>
              <a:t>Visualizations: Confusion Matrix, Precision-Recall, F1-Confidence curves etc.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77219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F19F-06B1-1AF9-A408-7C7D009C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800"/>
              <a:t>Evaluation of Base Model on Test Dataset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42BD-A024-7E3F-7065-DE533BB9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Overview Metrics</a:t>
            </a:r>
            <a:endParaRPr lang="en-US"/>
          </a:p>
          <a:p>
            <a:pPr lvl="1"/>
            <a:r>
              <a:rPr lang="en-US" sz="2200" dirty="0"/>
              <a:t>Precision: 75.27% (±2.21%)</a:t>
            </a:r>
          </a:p>
          <a:p>
            <a:pPr lvl="1"/>
            <a:r>
              <a:rPr lang="en-US" sz="2200" dirty="0"/>
              <a:t>Recall: 78.98% (±2.93%)</a:t>
            </a:r>
          </a:p>
          <a:p>
            <a:pPr lvl="1"/>
            <a:r>
              <a:rPr lang="en-US" sz="2200" dirty="0"/>
              <a:t>mAP@0.5: 82.12% (±1.91%)</a:t>
            </a:r>
          </a:p>
          <a:p>
            <a:pPr lvl="1"/>
            <a:r>
              <a:rPr lang="en-US" sz="2200" dirty="0"/>
              <a:t>mAP@0.5:0.95: 71.28% (±0.85%)</a:t>
            </a:r>
          </a:p>
          <a:p>
            <a:pPr marL="0" indent="0">
              <a:buNone/>
            </a:pPr>
            <a:r>
              <a:rPr lang="en-US" sz="2200" b="1" dirty="0"/>
              <a:t>Class Specific Metrics on the right</a:t>
            </a:r>
          </a:p>
          <a:p>
            <a:endParaRPr lang="en-US" sz="2200"/>
          </a:p>
        </p:txBody>
      </p:sp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5E14799-FA57-5B65-B0E0-375F4658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25226"/>
            <a:ext cx="5458968" cy="360754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884549E-E261-124F-1CC6-5682BF80C65C}"/>
              </a:ext>
            </a:extLst>
          </p:cNvPr>
          <p:cNvSpPr txBox="1"/>
          <p:nvPr/>
        </p:nvSpPr>
        <p:spPr>
          <a:xfrm>
            <a:off x="7497535" y="5231946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Table 4. Evaluation of Base Model</a:t>
            </a:r>
          </a:p>
        </p:txBody>
      </p:sp>
    </p:spTree>
    <p:extLst>
      <p:ext uri="{BB962C8B-B14F-4D97-AF65-F5344CB8AC3E}">
        <p14:creationId xmlns:p14="http://schemas.microsoft.com/office/powerpoint/2010/main" val="365070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grid&#10;&#10;Description automatically generated">
            <a:extLst>
              <a:ext uri="{FF2B5EF4-FFF2-40B4-BE49-F238E27FC236}">
                <a16:creationId xmlns:a16="http://schemas.microsoft.com/office/drawing/2014/main" id="{564B91FF-63E0-DCCF-DCD7-84BF21982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676" y="2216191"/>
            <a:ext cx="3252903" cy="24396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44C8-9966-AD2F-C59A-8C76E136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839278"/>
            <a:ext cx="3122143" cy="2084031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850446" y="2925536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11. Recall-Confidence Curve Base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98989-2507-F2C0-0A6B-ED4F40D87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947734"/>
            <a:ext cx="3104943" cy="2072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850446" y="6021161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12. Precision-Recall Curve Base Model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F1A8C-5932-CED8-53E6-C6D222802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799152"/>
            <a:ext cx="3252903" cy="217131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8137071" y="2925536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14. F1-Confidence Curve Base Model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6EDC0-43D7-D4B1-D92B-BCFC2E29D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3901868"/>
            <a:ext cx="3252903" cy="217131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8137071" y="6130018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15. Precision-Confidence Curve Base Model</a:t>
            </a:r>
            <a:endParaRPr 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4762500" y="4701268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13. Heatmap Base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0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C4D72-A442-D809-A347-68214F9E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400"/>
              <a:t>Evaluation of Augmented Model on Test Dataset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EDB7-ADDA-4A08-BA54-FD06E63F4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Overview Metrics</a:t>
            </a:r>
            <a:endParaRPr lang="en-US" dirty="0"/>
          </a:p>
          <a:p>
            <a:pPr lvl="1"/>
            <a:r>
              <a:rPr lang="en-US" sz="2200" dirty="0"/>
              <a:t>Precision: 79.12% (±3.91%)</a:t>
            </a:r>
          </a:p>
          <a:p>
            <a:pPr lvl="1"/>
            <a:r>
              <a:rPr lang="en-US" sz="2200" dirty="0"/>
              <a:t>Recall: 79.01% (±5.88%)</a:t>
            </a:r>
          </a:p>
          <a:p>
            <a:pPr lvl="1"/>
            <a:r>
              <a:rPr lang="en-US" sz="2200" dirty="0"/>
              <a:t>mAP@0.5: 83.79% (±2.21%)</a:t>
            </a:r>
          </a:p>
          <a:p>
            <a:pPr lvl="1"/>
            <a:r>
              <a:rPr lang="en-US" sz="2200" dirty="0"/>
              <a:t>mAP@0.5:0.95: 72.25% (±1.17%)</a:t>
            </a:r>
          </a:p>
          <a:p>
            <a:pPr marL="0" indent="0">
              <a:buNone/>
            </a:pPr>
            <a:r>
              <a:rPr lang="en-US" sz="2200" b="1" dirty="0"/>
              <a:t>Class Specific Metrics on the right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B6E193-C06A-FF9F-EF1A-95DA02525BA0}"/>
              </a:ext>
            </a:extLst>
          </p:cNvPr>
          <p:cNvGrpSpPr/>
          <p:nvPr/>
        </p:nvGrpSpPr>
        <p:grpSpPr>
          <a:xfrm>
            <a:off x="6099048" y="1625226"/>
            <a:ext cx="5458968" cy="3822164"/>
            <a:chOff x="6099048" y="1625226"/>
            <a:chExt cx="5458968" cy="3822164"/>
          </a:xfrm>
        </p:grpSpPr>
        <p:pic>
          <p:nvPicPr>
            <p:cNvPr id="4" name="Picture 3" descr="A table with numbers and text&#10;&#10;Description automatically generated">
              <a:extLst>
                <a:ext uri="{FF2B5EF4-FFF2-40B4-BE49-F238E27FC236}">
                  <a16:creationId xmlns:a16="http://schemas.microsoft.com/office/drawing/2014/main" id="{1FEA4508-6530-7263-D40F-15AE74F2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9048" y="1625226"/>
              <a:ext cx="5458968" cy="3607547"/>
            </a:xfrm>
            <a:prstGeom prst="rect">
              <a:avLst/>
            </a:prstGeom>
          </p:spPr>
        </p:pic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7497535" y="5231946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Table 5. Evaluation of Augmented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33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grid&#10;&#10;Description automatically generated">
            <a:extLst>
              <a:ext uri="{FF2B5EF4-FFF2-40B4-BE49-F238E27FC236}">
                <a16:creationId xmlns:a16="http://schemas.microsoft.com/office/drawing/2014/main" id="{F0CE91A0-F69B-E5E0-EB75-9E5C07917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676" y="2216191"/>
            <a:ext cx="3252903" cy="24396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35F2FB-796F-51B5-56DA-C5892C8A1E0D}"/>
              </a:ext>
            </a:extLst>
          </p:cNvPr>
          <p:cNvGrpSpPr/>
          <p:nvPr/>
        </p:nvGrpSpPr>
        <p:grpSpPr>
          <a:xfrm>
            <a:off x="622549" y="3947734"/>
            <a:ext cx="3104943" cy="2288871"/>
            <a:chOff x="622549" y="3947734"/>
            <a:chExt cx="3104943" cy="22888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213B78-B83A-F759-75ED-7977D095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49" y="3947734"/>
              <a:ext cx="3104943" cy="2072550"/>
            </a:xfrm>
            <a:prstGeom prst="rect">
              <a:avLst/>
            </a:prstGeom>
          </p:spPr>
        </p:pic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50446" y="6021161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17. Precision-Recall Curve Augmented Model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4E4DE-8599-F5AB-B39D-4922C312D574}"/>
              </a:ext>
            </a:extLst>
          </p:cNvPr>
          <p:cNvGrpSpPr/>
          <p:nvPr/>
        </p:nvGrpSpPr>
        <p:grpSpPr>
          <a:xfrm>
            <a:off x="622549" y="839278"/>
            <a:ext cx="3122143" cy="2301702"/>
            <a:chOff x="622549" y="839278"/>
            <a:chExt cx="3122143" cy="2301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4AE5C-EA4B-F5C0-E6D0-0DEB54FC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549" y="839278"/>
              <a:ext cx="3122143" cy="20840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50446" y="2925536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16. Recall-Confidence Curve Augmented Model</a:t>
              </a:r>
              <a:endParaRPr lang="en-US" dirty="0"/>
            </a:p>
          </p:txBody>
        </p: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4674053" y="4653643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18. Heatmap Augmented Model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B7135D-8151-25B1-5362-C75CB23E4D88}"/>
              </a:ext>
            </a:extLst>
          </p:cNvPr>
          <p:cNvGrpSpPr/>
          <p:nvPr/>
        </p:nvGrpSpPr>
        <p:grpSpPr>
          <a:xfrm>
            <a:off x="8130268" y="799152"/>
            <a:ext cx="3436153" cy="2389453"/>
            <a:chOff x="8130268" y="799152"/>
            <a:chExt cx="3436153" cy="23894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CDDC02-38CC-9E0D-8FC4-4E43057A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3518" y="799152"/>
              <a:ext cx="3252903" cy="2171313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130268" y="2973161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19. F1-Confidence Curve Augmented Model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407AFB-9819-FCFA-E7F2-E8759C8239CE}"/>
              </a:ext>
            </a:extLst>
          </p:cNvPr>
          <p:cNvGrpSpPr/>
          <p:nvPr/>
        </p:nvGrpSpPr>
        <p:grpSpPr>
          <a:xfrm>
            <a:off x="8130268" y="3901868"/>
            <a:ext cx="3436153" cy="2389165"/>
            <a:chOff x="8130268" y="3901868"/>
            <a:chExt cx="3436153" cy="2389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2AD996-9610-DC99-1B0A-FC050D1EA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3518" y="3901868"/>
              <a:ext cx="3252903" cy="2171313"/>
            </a:xfrm>
            <a:prstGeom prst="rect">
              <a:avLst/>
            </a:prstGeom>
          </p:spPr>
        </p:pic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130268" y="6075589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20. Precision-Confidence Curve Augmented 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486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D9A5E-B5D2-7BF5-1ADD-F86DF462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dirty="0"/>
              <a:t>Objective</a:t>
            </a:r>
            <a:endParaRPr lang="en-US" dirty="0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BD6BD1D-D9D6-EF99-4EDE-D00E333888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16021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76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D1D0F-2DD5-0B1A-8F3F-E7810776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Comparison of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6243-0B00-E3DE-8C72-665CA083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Python scripts aggregated metrics for precision, recall, and mAP values.</a:t>
            </a:r>
          </a:p>
          <a:p>
            <a:r>
              <a:rPr lang="en-US" sz="2000"/>
              <a:t>Comparison plots generated using matplotlib and pandas.</a:t>
            </a:r>
          </a:p>
          <a:p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E19C48-123F-67D0-6940-8E125B75E4A1}"/>
              </a:ext>
            </a:extLst>
          </p:cNvPr>
          <p:cNvGrpSpPr/>
          <p:nvPr/>
        </p:nvGrpSpPr>
        <p:grpSpPr>
          <a:xfrm>
            <a:off x="5825268" y="2936658"/>
            <a:ext cx="5236541" cy="2635741"/>
            <a:chOff x="5825268" y="2936658"/>
            <a:chExt cx="5236541" cy="2635741"/>
          </a:xfrm>
        </p:grpSpPr>
        <p:pic>
          <p:nvPicPr>
            <p:cNvPr id="4" name="Picture 3" descr="A table with numbers and text&#10;&#10;Description automatically generated">
              <a:extLst>
                <a:ext uri="{FF2B5EF4-FFF2-40B4-BE49-F238E27FC236}">
                  <a16:creationId xmlns:a16="http://schemas.microsoft.com/office/drawing/2014/main" id="{370717A5-5FC2-1F25-35C1-01C481E84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5268" y="2936658"/>
              <a:ext cx="5236541" cy="2421249"/>
            </a:xfrm>
            <a:prstGeom prst="rect">
              <a:avLst/>
            </a:prstGeom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52DDAC87-EFD3-3A70-8D87-AC5322DB009D}"/>
                </a:ext>
              </a:extLst>
            </p:cNvPr>
            <p:cNvSpPr txBox="1"/>
            <p:nvPr/>
          </p:nvSpPr>
          <p:spPr>
            <a:xfrm>
              <a:off x="7108073" y="5356955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Table 6. Comparision Summary Table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93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5BDE1A-BF9C-CE34-EA9C-3C5A081E6911}"/>
              </a:ext>
            </a:extLst>
          </p:cNvPr>
          <p:cNvGrpSpPr/>
          <p:nvPr/>
        </p:nvGrpSpPr>
        <p:grpSpPr>
          <a:xfrm>
            <a:off x="917065" y="3631096"/>
            <a:ext cx="4507036" cy="3177654"/>
            <a:chOff x="917065" y="3631096"/>
            <a:chExt cx="4507036" cy="3177654"/>
          </a:xfrm>
        </p:grpSpPr>
        <p:pic>
          <p:nvPicPr>
            <p:cNvPr id="5" name="Picture 4" descr="A graph of a comparison of model&#10;&#10;Description automatically generated">
              <a:extLst>
                <a:ext uri="{FF2B5EF4-FFF2-40B4-BE49-F238E27FC236}">
                  <a16:creationId xmlns:a16="http://schemas.microsoft.com/office/drawing/2014/main" id="{447E4DFD-6DD5-55B0-662F-6CFC215D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065" y="3631096"/>
              <a:ext cx="4507036" cy="2760560"/>
            </a:xfrm>
            <a:prstGeom prst="rect">
              <a:avLst/>
            </a:prstGeom>
          </p:spPr>
        </p:pic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1836964" y="6470196"/>
              <a:ext cx="2667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22. Comparison of r</a:t>
              </a:r>
            </a:p>
            <a:p>
              <a:pPr algn="ctr"/>
              <a:endParaRPr lang="en-US" sz="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4EACE0-B47C-5D46-7818-889F6580923A}"/>
              </a:ext>
            </a:extLst>
          </p:cNvPr>
          <p:cNvGrpSpPr/>
          <p:nvPr/>
        </p:nvGrpSpPr>
        <p:grpSpPr>
          <a:xfrm>
            <a:off x="892019" y="321734"/>
            <a:ext cx="4557129" cy="3118603"/>
            <a:chOff x="892019" y="321734"/>
            <a:chExt cx="4557129" cy="3118603"/>
          </a:xfrm>
        </p:grpSpPr>
        <p:pic>
          <p:nvPicPr>
            <p:cNvPr id="7" name="Picture 6" descr="A graph of a graph with blue and orange bars&#10;&#10;Description automatically generated">
              <a:extLst>
                <a:ext uri="{FF2B5EF4-FFF2-40B4-BE49-F238E27FC236}">
                  <a16:creationId xmlns:a16="http://schemas.microsoft.com/office/drawing/2014/main" id="{E5628716-4CC3-C693-8C03-8021DDB1D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019" y="321734"/>
              <a:ext cx="4557129" cy="290517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1836964" y="3224893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21. Comparison of map50-95 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0A5DEF-5D5C-6148-8216-DFCB0269856C}"/>
              </a:ext>
            </a:extLst>
          </p:cNvPr>
          <p:cNvGrpSpPr/>
          <p:nvPr/>
        </p:nvGrpSpPr>
        <p:grpSpPr>
          <a:xfrm>
            <a:off x="6707644" y="3631096"/>
            <a:ext cx="4313375" cy="3177654"/>
            <a:chOff x="6707644" y="3631096"/>
            <a:chExt cx="4313375" cy="31776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4E5A73-FD0B-D24E-6A5B-9BA4E891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7644" y="3631096"/>
              <a:ext cx="4313375" cy="2760560"/>
            </a:xfrm>
            <a:prstGeom prst="rect">
              <a:avLst/>
            </a:prstGeom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7531553" y="6470196"/>
              <a:ext cx="2667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24. Comparison of p</a:t>
              </a:r>
            </a:p>
            <a:p>
              <a:pPr algn="ctr"/>
              <a:endParaRPr lang="en-US" sz="8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E16F9A-0DE1-A3ED-CD66-FE12BEFB46D3}"/>
              </a:ext>
            </a:extLst>
          </p:cNvPr>
          <p:cNvGrpSpPr/>
          <p:nvPr/>
        </p:nvGrpSpPr>
        <p:grpSpPr>
          <a:xfrm>
            <a:off x="6603499" y="321734"/>
            <a:ext cx="4521665" cy="3057371"/>
            <a:chOff x="6603499" y="321734"/>
            <a:chExt cx="4521665" cy="3057371"/>
          </a:xfrm>
        </p:grpSpPr>
        <p:pic>
          <p:nvPicPr>
            <p:cNvPr id="6" name="Picture 5" descr="A graph of a diagram&#10;&#10;Description automatically generated">
              <a:extLst>
                <a:ext uri="{FF2B5EF4-FFF2-40B4-BE49-F238E27FC236}">
                  <a16:creationId xmlns:a16="http://schemas.microsoft.com/office/drawing/2014/main" id="{9FFF8F35-78CD-9D37-2FD8-A5241A372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3499" y="321734"/>
              <a:ext cx="4521665" cy="2905170"/>
            </a:xfrm>
            <a:prstGeom prst="rect">
              <a:avLst/>
            </a:prstGeom>
          </p:spPr>
        </p:pic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7531553" y="3163661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23. Comparison of map50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82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2A382-6641-3EBF-93A1-F35306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Evaluation of Base and Augmented Model on Unlabeled Data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0A5704-E102-8A28-0DA9-860C062A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Key Evaluation Areas:</a:t>
            </a:r>
            <a:endParaRPr lang="en-US" dirty="0"/>
          </a:p>
          <a:p>
            <a:pPr lvl="1"/>
            <a:r>
              <a:rPr lang="en-US" sz="2200" dirty="0"/>
              <a:t>Class Distributions</a:t>
            </a:r>
          </a:p>
          <a:p>
            <a:pPr lvl="1"/>
            <a:r>
              <a:rPr lang="en-US" sz="2200" dirty="0"/>
              <a:t>Confidence Scores (average, spread, and variability)</a:t>
            </a:r>
          </a:p>
          <a:p>
            <a:pPr lvl="1"/>
            <a:r>
              <a:rPr lang="en-US" sz="2200" dirty="0"/>
              <a:t>Agreement Ratios</a:t>
            </a:r>
          </a:p>
          <a:p>
            <a:pPr lvl="1"/>
            <a:r>
              <a:rPr lang="en-US" sz="2200" dirty="0"/>
              <a:t>Bounding Box Dimensions (width and height)</a:t>
            </a:r>
          </a:p>
          <a:p>
            <a:pPr marL="0" indent="0">
              <a:buNone/>
            </a:pPr>
            <a:r>
              <a:rPr lang="en-US" sz="2200" dirty="0"/>
              <a:t>Models used .predict() function to analyze the test sets.</a:t>
            </a:r>
          </a:p>
          <a:p>
            <a:pPr marL="0" indent="0">
              <a:buNone/>
            </a:pPr>
            <a:r>
              <a:rPr lang="en-US" sz="2200" dirty="0"/>
              <a:t>Metrics derived include:</a:t>
            </a:r>
          </a:p>
          <a:p>
            <a:pPr lvl="1"/>
            <a:r>
              <a:rPr lang="en-US" sz="2200" dirty="0"/>
              <a:t>Agreement ratios for model predictions.</a:t>
            </a:r>
          </a:p>
          <a:p>
            <a:pPr lvl="1"/>
            <a:r>
              <a:rPr lang="en-US" sz="2200" dirty="0"/>
              <a:t>Average confidence scores and their variability.</a:t>
            </a:r>
          </a:p>
          <a:p>
            <a:pPr lvl="1"/>
            <a:r>
              <a:rPr lang="en-US" sz="2200" dirty="0"/>
              <a:t>Class distribution percentages.</a:t>
            </a:r>
          </a:p>
          <a:p>
            <a:pPr lvl="1"/>
            <a:r>
              <a:rPr lang="en-US" sz="2200" dirty="0"/>
              <a:t>Average bounding box dimensions.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99930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506190-B75F-4A39-8E5E-DA7513B1B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5DB85-2353-65EA-F95A-137955FC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795263"/>
            <a:ext cx="5847781" cy="1128200"/>
          </a:xfrm>
        </p:spPr>
        <p:txBody>
          <a:bodyPr anchor="b">
            <a:normAutofit/>
          </a:bodyPr>
          <a:lstStyle/>
          <a:p>
            <a:r>
              <a:rPr lang="en-US" sz="2800"/>
              <a:t>Class Distribution Comparison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396A5-5903-FBA5-BA6B-3C6F894F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10" y="2127252"/>
            <a:ext cx="5847780" cy="3699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Base Model: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Passenger Vehicles (V): 80.30%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Cargo Vehicles (C): 10.11%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Buses (S): 9.59%</a:t>
            </a:r>
          </a:p>
          <a:p>
            <a:r>
              <a:rPr lang="en-US" sz="1800"/>
              <a:t>Augmented Model: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Passenger Vehicles (V): 83.01% (increase)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Cargo Vehicles (C): 7.16% (decrease)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Buses (S): 9.83% (slight increase)</a:t>
            </a:r>
          </a:p>
          <a:p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7CDC-1A5B-46A3-ACC6-B4038FE5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0BFD1F-633E-3324-2863-E049FA8BB4D3}"/>
              </a:ext>
            </a:extLst>
          </p:cNvPr>
          <p:cNvGrpSpPr/>
          <p:nvPr/>
        </p:nvGrpSpPr>
        <p:grpSpPr>
          <a:xfrm>
            <a:off x="373379" y="4662110"/>
            <a:ext cx="3634139" cy="2282712"/>
            <a:chOff x="373379" y="4662110"/>
            <a:chExt cx="3634139" cy="2282712"/>
          </a:xfrm>
        </p:grpSpPr>
        <p:pic>
          <p:nvPicPr>
            <p:cNvPr id="5" name="Picture 4" descr="A graph of blue and orange bars&#10;&#10;Description automatically generated">
              <a:extLst>
                <a:ext uri="{FF2B5EF4-FFF2-40B4-BE49-F238E27FC236}">
                  <a16:creationId xmlns:a16="http://schemas.microsoft.com/office/drawing/2014/main" id="{ED822DCF-4210-F33F-0B2D-68747281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379" y="4662110"/>
              <a:ext cx="3634139" cy="1907923"/>
            </a:xfrm>
            <a:prstGeom prst="rect">
              <a:avLst/>
            </a:prstGeom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57250" y="6606268"/>
              <a:ext cx="2667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Fig 27. Class Ratio Comparision: V</a:t>
              </a:r>
            </a:p>
            <a:p>
              <a:pPr algn="ctr"/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9CE6FC-58CF-C985-5E3B-87FFCFC73023}"/>
              </a:ext>
            </a:extLst>
          </p:cNvPr>
          <p:cNvGrpSpPr/>
          <p:nvPr/>
        </p:nvGrpSpPr>
        <p:grpSpPr>
          <a:xfrm>
            <a:off x="372402" y="2474787"/>
            <a:ext cx="3634139" cy="2245266"/>
            <a:chOff x="372402" y="2474787"/>
            <a:chExt cx="3634139" cy="2245266"/>
          </a:xfrm>
        </p:grpSpPr>
        <p:pic>
          <p:nvPicPr>
            <p:cNvPr id="4" name="Picture 3" descr="A graph of blue and orange bars&#10;&#10;Description automatically generated">
              <a:extLst>
                <a:ext uri="{FF2B5EF4-FFF2-40B4-BE49-F238E27FC236}">
                  <a16:creationId xmlns:a16="http://schemas.microsoft.com/office/drawing/2014/main" id="{C1D3F9DF-C813-49E9-8839-DC116BC3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402" y="2474787"/>
              <a:ext cx="3634139" cy="1907923"/>
            </a:xfrm>
            <a:prstGeom prst="rect">
              <a:avLst/>
            </a:prstGeom>
          </p:spPr>
        </p:pic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9D2931D6-9AB2-8C1E-B49D-682775FE9801}"/>
                </a:ext>
              </a:extLst>
            </p:cNvPr>
            <p:cNvSpPr txBox="1"/>
            <p:nvPr/>
          </p:nvSpPr>
          <p:spPr>
            <a:xfrm>
              <a:off x="823232" y="4381499"/>
              <a:ext cx="2667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Fig 26. Class Ratio Comparision: C</a:t>
              </a:r>
            </a:p>
            <a:p>
              <a:pPr algn="ctr"/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AA6C45-FF20-6622-469F-F13AF2E7DB54}"/>
              </a:ext>
            </a:extLst>
          </p:cNvPr>
          <p:cNvGrpSpPr/>
          <p:nvPr/>
        </p:nvGrpSpPr>
        <p:grpSpPr>
          <a:xfrm>
            <a:off x="372402" y="335089"/>
            <a:ext cx="3566210" cy="2139140"/>
            <a:chOff x="372402" y="335089"/>
            <a:chExt cx="3566210" cy="2139140"/>
          </a:xfrm>
        </p:grpSpPr>
        <p:pic>
          <p:nvPicPr>
            <p:cNvPr id="6" name="Picture 5" descr="A graph of blue and orange bars&#10;&#10;Description automatically generated">
              <a:extLst>
                <a:ext uri="{FF2B5EF4-FFF2-40B4-BE49-F238E27FC236}">
                  <a16:creationId xmlns:a16="http://schemas.microsoft.com/office/drawing/2014/main" id="{288B6BEB-7645-AE53-0D54-9DEC90815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402" y="335089"/>
              <a:ext cx="3566210" cy="1907923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73B7469B-6A68-E06A-2D3E-3CC3BCCC17EA}"/>
                </a:ext>
              </a:extLst>
            </p:cNvPr>
            <p:cNvSpPr txBox="1"/>
            <p:nvPr/>
          </p:nvSpPr>
          <p:spPr>
            <a:xfrm>
              <a:off x="843643" y="2258785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Fig 25. Class Ratio Comparision: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11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EA606-1525-9C09-B93C-432A520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Confidence Score Comparison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185B9-163D-1D45-524B-04467C4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/>
              <a:t>Overall Confidence Scores:</a:t>
            </a:r>
          </a:p>
          <a:p>
            <a:pPr lvl="1"/>
            <a:r>
              <a:rPr lang="en-US" sz="1400"/>
              <a:t>Base Model: 0.8099</a:t>
            </a:r>
          </a:p>
          <a:p>
            <a:pPr lvl="1"/>
            <a:r>
              <a:rPr lang="en-US" sz="1400"/>
              <a:t>Augmented Model: 0.7833 (slightly lower overall confidence)</a:t>
            </a:r>
          </a:p>
          <a:p>
            <a:r>
              <a:rPr lang="en-US" sz="1400"/>
              <a:t>Confidence Variability Across Test Sets:</a:t>
            </a:r>
          </a:p>
          <a:p>
            <a:pPr lvl="1"/>
            <a:r>
              <a:rPr lang="en-US" sz="1400"/>
              <a:t>Test Set 5: Base = 0.8079, Augmented = 0.7814 .</a:t>
            </a:r>
          </a:p>
          <a:p>
            <a:pPr lvl="1"/>
            <a:r>
              <a:rPr lang="en-US" sz="1400"/>
              <a:t>Test Set 4: Base = 0.8109, Augmented = 0.7838 .</a:t>
            </a:r>
          </a:p>
          <a:p>
            <a:pPr lvl="1"/>
            <a:r>
              <a:rPr lang="en-US" sz="1400"/>
              <a:t>Test Set 3: Base = 0.8106, Augmented = 0.7822 .</a:t>
            </a:r>
          </a:p>
          <a:p>
            <a:pPr lvl="1"/>
            <a:r>
              <a:rPr lang="en-US" sz="1400"/>
              <a:t>Test Set 2: Base = 0.8115, Augmented = 0.7863 .</a:t>
            </a:r>
          </a:p>
          <a:p>
            <a:pPr lvl="1"/>
            <a:r>
              <a:rPr lang="en-US" sz="1400"/>
              <a:t>Test Set 1: Base = 0.8084, Augmented = 0.7827 .</a:t>
            </a:r>
          </a:p>
          <a:p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3AC3A0-AAAA-5402-C2B2-001D1F47F05C}"/>
              </a:ext>
            </a:extLst>
          </p:cNvPr>
          <p:cNvGrpSpPr/>
          <p:nvPr/>
        </p:nvGrpSpPr>
        <p:grpSpPr>
          <a:xfrm>
            <a:off x="5911532" y="2995867"/>
            <a:ext cx="5150277" cy="2907363"/>
            <a:chOff x="5911532" y="2995867"/>
            <a:chExt cx="5150277" cy="2907363"/>
          </a:xfrm>
        </p:grpSpPr>
        <p:pic>
          <p:nvPicPr>
            <p:cNvPr id="4" name="Picture 3" descr="A graph of blue and orange bars&#10;&#10;Description automatically generated">
              <a:extLst>
                <a:ext uri="{FF2B5EF4-FFF2-40B4-BE49-F238E27FC236}">
                  <a16:creationId xmlns:a16="http://schemas.microsoft.com/office/drawing/2014/main" id="{E93B503D-BD5C-C46D-DBF9-42997B40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1532" y="2995867"/>
              <a:ext cx="5150277" cy="2691019"/>
            </a:xfrm>
            <a:prstGeom prst="rect">
              <a:avLst/>
            </a:prstGeom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9F169814-62D1-2609-1250-3539DD6460E6}"/>
                </a:ext>
              </a:extLst>
            </p:cNvPr>
            <p:cNvSpPr txBox="1"/>
            <p:nvPr/>
          </p:nvSpPr>
          <p:spPr>
            <a:xfrm>
              <a:off x="7150554" y="5687786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Fig 28. Average Confidence Comparision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73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2AA95-C46D-B110-F696-253575C9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Agreement Ratio Comparison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48DC4-B259-C267-D3E9-65E23A3D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Agreement ratios measure prediction consistency between models.</a:t>
            </a:r>
          </a:p>
          <a:p>
            <a:r>
              <a:rPr lang="en-US" sz="2000"/>
              <a:t>Findings: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Agreement ratio ranges from 3.45% to 4.43% across test sets.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Indicates divergent behavior in predictions for some samples.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F53BCC-0C5C-60BF-C258-534816361499}"/>
              </a:ext>
            </a:extLst>
          </p:cNvPr>
          <p:cNvGrpSpPr/>
          <p:nvPr/>
        </p:nvGrpSpPr>
        <p:grpSpPr>
          <a:xfrm>
            <a:off x="5911532" y="2989429"/>
            <a:ext cx="5150277" cy="2920605"/>
            <a:chOff x="5911532" y="2989429"/>
            <a:chExt cx="5150277" cy="2920605"/>
          </a:xfrm>
        </p:grpSpPr>
        <p:pic>
          <p:nvPicPr>
            <p:cNvPr id="4" name="Picture 3" descr="A graph with blue squares&#10;&#10;Description automatically generated">
              <a:extLst>
                <a:ext uri="{FF2B5EF4-FFF2-40B4-BE49-F238E27FC236}">
                  <a16:creationId xmlns:a16="http://schemas.microsoft.com/office/drawing/2014/main" id="{B2CC6F82-EA1F-A48D-F3DD-3D2FFB17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1532" y="2989429"/>
              <a:ext cx="5150277" cy="2703895"/>
            </a:xfrm>
            <a:prstGeom prst="rect">
              <a:avLst/>
            </a:prstGeom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A6285BA-77FD-5DF4-8A9D-CE96F7102ACF}"/>
                </a:ext>
              </a:extLst>
            </p:cNvPr>
            <p:cNvSpPr txBox="1"/>
            <p:nvPr/>
          </p:nvSpPr>
          <p:spPr>
            <a:xfrm>
              <a:off x="7150554" y="5694590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29.  Agreement Ratio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46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B74BE-E046-B93B-A2EB-B4B59939A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Average Bounding Box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98EA-0C05-9B04-6C91-4939E1F9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Base Model:</a:t>
            </a:r>
          </a:p>
          <a:p>
            <a:pPr lvl="1"/>
            <a:r>
              <a:rPr lang="en-US" sz="2000" dirty="0"/>
              <a:t>Average width: ~120 pixels</a:t>
            </a:r>
          </a:p>
          <a:p>
            <a:pPr lvl="1"/>
            <a:r>
              <a:rPr lang="en-US" sz="2000" dirty="0"/>
              <a:t>Average height: ~60 pixels</a:t>
            </a:r>
          </a:p>
          <a:p>
            <a:r>
              <a:rPr lang="en-US" sz="2000" dirty="0"/>
              <a:t>Augmented Model:</a:t>
            </a:r>
          </a:p>
          <a:p>
            <a:pPr lvl="1"/>
            <a:r>
              <a:rPr lang="en-US" sz="2000" dirty="0"/>
              <a:t>Average width: Slightly reduced compared to the base model.</a:t>
            </a:r>
          </a:p>
          <a:p>
            <a:pPr lvl="1"/>
            <a:r>
              <a:rPr lang="en-US" sz="2000" dirty="0"/>
              <a:t>Average height: Consistently smaller than base model.</a:t>
            </a:r>
          </a:p>
          <a:p>
            <a:endParaRPr lang="en-US" sz="2000"/>
          </a:p>
        </p:txBody>
      </p:sp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25D2A7B9-34FD-2C8D-155C-0CDB25F7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17" r="17270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6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1022-BFC2-23B3-605A-10EE426D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Unlabeled Data Evaluation 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CF25-75D2-0B56-5CCE-606034BDB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Class Distributions: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Augmented model predicts fewer Cargo Vehicles but more Passenger Vehicles.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Similar performance on Buses across models.</a:t>
            </a:r>
          </a:p>
          <a:p>
            <a:r>
              <a:rPr lang="en-US" sz="2200"/>
              <a:t>Confidence Scores: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Base model maintains higher confidence overall.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Augmented model shows consistent confidence spread across test sets.</a:t>
            </a:r>
          </a:p>
          <a:p>
            <a:r>
              <a:rPr lang="en-US" sz="2200"/>
              <a:t>Agreement Ratios: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Low agreement ratios indicate significant differences in predictions.</a:t>
            </a:r>
          </a:p>
          <a:p>
            <a:r>
              <a:rPr lang="en-US" sz="2200"/>
              <a:t>Bounding Box Dimensions: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Augmented model predicts smaller boxes, potentially improving specificity.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01570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D6AEE-C3B3-B946-AC14-92BDFD14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 and Recommendations</a:t>
            </a: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E42A4F92-3CE0-986A-DE77-87DBB5B1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59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1A01E-DEF0-5A9C-0895-A1A2004B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18266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D9A5E-B5D2-7BF5-1ADD-F86DF462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Team Coordination and Delegation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073902-AFC0-271E-3ADF-9DF13FD406B9}"/>
              </a:ext>
            </a:extLst>
          </p:cNvPr>
          <p:cNvGrpSpPr/>
          <p:nvPr/>
        </p:nvGrpSpPr>
        <p:grpSpPr>
          <a:xfrm>
            <a:off x="292608" y="3198395"/>
            <a:ext cx="3758184" cy="2657209"/>
            <a:chOff x="292608" y="3198395"/>
            <a:chExt cx="3758184" cy="2657209"/>
          </a:xfrm>
        </p:grpSpPr>
        <p:pic>
          <p:nvPicPr>
            <p:cNvPr id="8" name="Picture 7" descr="A table with text on it&#10;&#10;Description automatically generated">
              <a:extLst>
                <a:ext uri="{FF2B5EF4-FFF2-40B4-BE49-F238E27FC236}">
                  <a16:creationId xmlns:a16="http://schemas.microsoft.com/office/drawing/2014/main" id="{5FF059C0-69DF-712A-056A-6E66084D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608" y="3198395"/>
              <a:ext cx="3758184" cy="244281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36839" y="5640160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/>
                <a:t>Table 1. Project Timeline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E9BDE-6578-0DAF-F18A-1153555FB47C}"/>
              </a:ext>
            </a:extLst>
          </p:cNvPr>
          <p:cNvGrpSpPr/>
          <p:nvPr/>
        </p:nvGrpSpPr>
        <p:grpSpPr>
          <a:xfrm>
            <a:off x="4216908" y="3832588"/>
            <a:ext cx="3758184" cy="1499142"/>
            <a:chOff x="4216908" y="3832588"/>
            <a:chExt cx="3758184" cy="1499142"/>
          </a:xfrm>
        </p:grpSpPr>
        <p:pic>
          <p:nvPicPr>
            <p:cNvPr id="5" name="Picture 4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7EE6E9AF-3CE0-956F-46C1-7D87C1C5D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908" y="3832588"/>
              <a:ext cx="3758184" cy="11744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BE4DC0-A96A-E7AF-9D2F-4FCE97AE27D8}"/>
                </a:ext>
              </a:extLst>
            </p:cNvPr>
            <p:cNvSpPr txBox="1"/>
            <p:nvPr/>
          </p:nvSpPr>
          <p:spPr>
            <a:xfrm>
              <a:off x="4762500" y="5116286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/>
                <a:t>Table 2. Team Roles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A28A89-1093-FFEF-28AA-F8F7BDA02F87}"/>
              </a:ext>
            </a:extLst>
          </p:cNvPr>
          <p:cNvGrpSpPr/>
          <p:nvPr/>
        </p:nvGrpSpPr>
        <p:grpSpPr>
          <a:xfrm>
            <a:off x="8141208" y="3903054"/>
            <a:ext cx="3758184" cy="1442928"/>
            <a:chOff x="8141208" y="3903054"/>
            <a:chExt cx="3758184" cy="1442928"/>
          </a:xfrm>
        </p:grpSpPr>
        <p:pic>
          <p:nvPicPr>
            <p:cNvPr id="4" name="Picture 3" descr="A blue and white boxes with white text&#10;&#10;Description automatically generated">
              <a:extLst>
                <a:ext uri="{FF2B5EF4-FFF2-40B4-BE49-F238E27FC236}">
                  <a16:creationId xmlns:a16="http://schemas.microsoft.com/office/drawing/2014/main" id="{9827503A-869D-23DE-83D8-46209C577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1208" y="3903054"/>
              <a:ext cx="3758184" cy="1033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41CC59-EC8D-44EE-3787-8B451FD3454F}"/>
                </a:ext>
              </a:extLst>
            </p:cNvPr>
            <p:cNvSpPr txBox="1"/>
            <p:nvPr/>
          </p:nvSpPr>
          <p:spPr>
            <a:xfrm>
              <a:off x="8797018" y="5007428"/>
              <a:ext cx="26670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/>
                <a:t>Table 3. Data Science Competency Skills (Data To Decisions CRC,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8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9DCB4-5A70-E606-FE94-EC786BC8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Reference list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60473-C77F-8D65-0855-96B9EA91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400">
              <a:latin typeface="Times New Roman"/>
              <a:cs typeface="Times New Roman"/>
            </a:endParaRPr>
          </a:p>
          <a:p>
            <a:r>
              <a:rPr lang="en-US" sz="1400">
                <a:latin typeface="Times New Roman"/>
                <a:cs typeface="Times New Roman"/>
              </a:rPr>
              <a:t>Kornblith, S., Shlens, J. and Le, Q.V. (2019). Do Better ImageNet Models Transfer Better? </a:t>
            </a:r>
            <a:r>
              <a:rPr lang="en-US" sz="1400" i="1">
                <a:latin typeface="Times New Roman"/>
                <a:cs typeface="Times New Roman"/>
              </a:rPr>
              <a:t>arXiv:1805.08974 [cs, stat]</a:t>
            </a:r>
            <a:r>
              <a:rPr lang="en-US" sz="1400">
                <a:latin typeface="Times New Roman"/>
                <a:cs typeface="Times New Roman"/>
              </a:rPr>
              <a:t>. [online] Available at: </a:t>
            </a:r>
            <a:r>
              <a:rPr lang="en-US" sz="1400">
                <a:latin typeface="Times New Roman"/>
                <a:cs typeface="Times New Roman"/>
                <a:hlinkClick r:id="rId2"/>
              </a:rPr>
              <a:t>https://arxiv.org/abs/1805.08974</a:t>
            </a:r>
            <a:r>
              <a:rPr lang="en-US" sz="1400">
                <a:latin typeface="Times New Roman"/>
                <a:cs typeface="Times New Roman"/>
              </a:rPr>
              <a:t>.</a:t>
            </a:r>
            <a:endParaRPr lang="en-US" sz="1400"/>
          </a:p>
          <a:p>
            <a:r>
              <a:rPr lang="en-US" sz="1400">
                <a:latin typeface="Times New Roman"/>
                <a:cs typeface="Times New Roman"/>
              </a:rPr>
              <a:t>Ma, C. and Xue, F. (2024). A Review of Vehicle Detection Methods Based on Computer Vision. </a:t>
            </a:r>
            <a:r>
              <a:rPr lang="en-US" sz="1400" i="1">
                <a:latin typeface="Times New Roman"/>
                <a:cs typeface="Times New Roman"/>
              </a:rPr>
              <a:t>Journal of Intelligent and Connected Vehicles</a:t>
            </a:r>
            <a:r>
              <a:rPr lang="en-US" sz="1400">
                <a:latin typeface="Times New Roman"/>
                <a:cs typeface="Times New Roman"/>
              </a:rPr>
              <a:t>, 7(1), pp.1–18. doi:https://doi.org/10.26599/jicv.2023.9210019.</a:t>
            </a:r>
            <a:endParaRPr lang="en-US" sz="1400"/>
          </a:p>
          <a:p>
            <a:r>
              <a:rPr lang="en-US" sz="1400">
                <a:latin typeface="Times New Roman"/>
                <a:cs typeface="Times New Roman"/>
              </a:rPr>
              <a:t>Zaidi, S.S.A., Ansari, M.S., Aslam, A., Kanwal, N., Asghar, M. and Lee, B. (2022). A survey of modern deep learning based object detection models. </a:t>
            </a:r>
            <a:r>
              <a:rPr lang="en-US" sz="1400" i="1">
                <a:latin typeface="Times New Roman"/>
                <a:cs typeface="Times New Roman"/>
              </a:rPr>
              <a:t>Digital Signal Processing</a:t>
            </a:r>
            <a:r>
              <a:rPr lang="en-US" sz="1400">
                <a:latin typeface="Times New Roman"/>
                <a:cs typeface="Times New Roman"/>
              </a:rPr>
              <a:t>, 126, p.103514. doi:https://doi.org/10.1016/j.dsp.2022.103514.</a:t>
            </a:r>
            <a:endParaRPr lang="en-US" sz="1400"/>
          </a:p>
          <a:p>
            <a:endParaRPr lang="en-US" sz="1400"/>
          </a:p>
        </p:txBody>
      </p:sp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E58714FD-4F48-EC61-7B05-2D499D21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73" r="19008" b="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41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238D-9937-211D-AAD9-E2997E50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1175"/>
          </a:xfrm>
        </p:spPr>
        <p:txBody>
          <a:bodyPr/>
          <a:lstStyle/>
          <a:p>
            <a:r>
              <a:rPr lang="en-US" sz="2800">
                <a:latin typeface="Aptos"/>
              </a:rPr>
              <a:t>Presentation Rubric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FE57-D9A8-EAB1-C595-932F52C1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7236"/>
            <a:ext cx="9161207" cy="25438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 Should cover the main areas documented in the project’s technical report, including: 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- research conducted on the topic area. </a:t>
            </a:r>
          </a:p>
          <a:p>
            <a:r>
              <a:rPr lang="en-US" sz="2000">
                <a:ea typeface="+mn-lt"/>
                <a:cs typeface="+mn-lt"/>
              </a:rPr>
              <a:t>- team coordination, delegation, and project management. (Gonzalo)</a:t>
            </a:r>
          </a:p>
          <a:p>
            <a:r>
              <a:rPr lang="en-US" sz="2000">
                <a:ea typeface="+mn-lt"/>
                <a:cs typeface="+mn-lt"/>
              </a:rPr>
              <a:t>- technical implementation, including challenges encountered and how they were addressed. </a:t>
            </a:r>
          </a:p>
          <a:p>
            <a:r>
              <a:rPr lang="en-US" sz="2000">
                <a:ea typeface="+mn-lt"/>
                <a:cs typeface="+mn-lt"/>
              </a:rPr>
              <a:t>- conclusions, recommendations and reflection</a:t>
            </a:r>
            <a:endParaRPr lang="en-US" sz="2000"/>
          </a:p>
        </p:txBody>
      </p:sp>
      <p:pic>
        <p:nvPicPr>
          <p:cNvPr id="4" name="Picture 3" descr="A white grid with black text&#10;&#10;Description automatically generated">
            <a:extLst>
              <a:ext uri="{FF2B5EF4-FFF2-40B4-BE49-F238E27FC236}">
                <a16:creationId xmlns:a16="http://schemas.microsoft.com/office/drawing/2014/main" id="{8EAFAE20-3095-3044-556C-5F453E0A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35" y="3527955"/>
            <a:ext cx="68103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2933B-CC33-4C8F-6AB2-E555F726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100"/>
            </a:br>
            <a:r>
              <a:rPr lang="en-US" sz="3100"/>
              <a:t>Team Coordination and Delegation</a:t>
            </a:r>
          </a:p>
          <a:p>
            <a:pPr algn="ctr"/>
            <a:endParaRPr lang="en-US" sz="3100"/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5F41D3-8782-5A0F-7C20-C829317FAC39}"/>
              </a:ext>
            </a:extLst>
          </p:cNvPr>
          <p:cNvGrpSpPr/>
          <p:nvPr/>
        </p:nvGrpSpPr>
        <p:grpSpPr>
          <a:xfrm>
            <a:off x="836839" y="2619784"/>
            <a:ext cx="2667000" cy="3814124"/>
            <a:chOff x="836839" y="2619784"/>
            <a:chExt cx="2667000" cy="3814124"/>
          </a:xfrm>
        </p:grpSpPr>
        <p:pic>
          <p:nvPicPr>
            <p:cNvPr id="10" name="Picture 9" descr="A screenshot of a list of tasks&#10;&#10;Description automatically generated">
              <a:extLst>
                <a:ext uri="{FF2B5EF4-FFF2-40B4-BE49-F238E27FC236}">
                  <a16:creationId xmlns:a16="http://schemas.microsoft.com/office/drawing/2014/main" id="{8DD9BCA1-F98B-AE58-9D45-BF73CD75E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0690" y="2619784"/>
              <a:ext cx="1782019" cy="360004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36839" y="6218464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1. Backlog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10A29-B64B-DACF-546B-CEBC437EE889}"/>
              </a:ext>
            </a:extLst>
          </p:cNvPr>
          <p:cNvGrpSpPr/>
          <p:nvPr/>
        </p:nvGrpSpPr>
        <p:grpSpPr>
          <a:xfrm>
            <a:off x="4216908" y="3682261"/>
            <a:ext cx="3758184" cy="1690290"/>
            <a:chOff x="4216908" y="3682261"/>
            <a:chExt cx="3758184" cy="169029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B0E7C95-931B-EBA9-22E7-7DE858B33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908" y="3682261"/>
              <a:ext cx="3758184" cy="1475087"/>
            </a:xfrm>
            <a:prstGeom prst="rect">
              <a:avLst/>
            </a:prstGeom>
          </p:spPr>
        </p:pic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4762500" y="5157107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2. Kanban Board Roadmap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7A0140-E9A5-E595-75AE-4A1CA0FC2321}"/>
              </a:ext>
            </a:extLst>
          </p:cNvPr>
          <p:cNvGrpSpPr/>
          <p:nvPr/>
        </p:nvGrpSpPr>
        <p:grpSpPr>
          <a:xfrm>
            <a:off x="8141208" y="3931241"/>
            <a:ext cx="3758184" cy="1189578"/>
            <a:chOff x="8141208" y="3931241"/>
            <a:chExt cx="3758184" cy="1189578"/>
          </a:xfrm>
        </p:grpSpPr>
        <p:pic>
          <p:nvPicPr>
            <p:cNvPr id="7" name="Picture 6" descr="A screenshot of a chat&#10;&#10;Description automatically generated">
              <a:extLst>
                <a:ext uri="{FF2B5EF4-FFF2-40B4-BE49-F238E27FC236}">
                  <a16:creationId xmlns:a16="http://schemas.microsoft.com/office/drawing/2014/main" id="{BD1746E4-D0A3-8AD8-B79B-C79E03AA6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1208" y="3931241"/>
              <a:ext cx="3758184" cy="977127"/>
            </a:xfrm>
            <a:prstGeom prst="rect">
              <a:avLst/>
            </a:prstGeom>
          </p:spPr>
        </p:pic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8688160" y="4905375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3. Kanban 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00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BB84F-5FDD-0EC2-3F70-80A2116A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Team Coordination and Delegation</a:t>
            </a:r>
          </a:p>
          <a:p>
            <a:pPr algn="ctr"/>
            <a:endParaRPr lang="en-US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A6719E8F-FAE6-A857-6C90-3716F9C96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993" y="2880189"/>
            <a:ext cx="2832069" cy="30699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8908CD-113A-8A21-9689-B5A21F73BEA4}"/>
              </a:ext>
            </a:extLst>
          </p:cNvPr>
          <p:cNvGrpSpPr/>
          <p:nvPr/>
        </p:nvGrpSpPr>
        <p:grpSpPr>
          <a:xfrm>
            <a:off x="198133" y="3717788"/>
            <a:ext cx="2832069" cy="1702388"/>
            <a:chOff x="198133" y="3717788"/>
            <a:chExt cx="2832069" cy="1702388"/>
          </a:xfrm>
        </p:grpSpPr>
        <p:pic>
          <p:nvPicPr>
            <p:cNvPr id="6" name="Picture 5" descr="Meet : Google Meet Videokonferenzen Fur Unternehmen Google Workspace ...">
              <a:extLst>
                <a:ext uri="{FF2B5EF4-FFF2-40B4-BE49-F238E27FC236}">
                  <a16:creationId xmlns:a16="http://schemas.microsoft.com/office/drawing/2014/main" id="{DCD3926F-92B1-CC93-21A8-2C72E7FE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33" y="3717788"/>
              <a:ext cx="2832069" cy="139479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278946" y="5204732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4. Google Meets logo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055019-9AA0-12C5-2DC3-09BBD4204213}"/>
              </a:ext>
            </a:extLst>
          </p:cNvPr>
          <p:cNvGrpSpPr/>
          <p:nvPr/>
        </p:nvGrpSpPr>
        <p:grpSpPr>
          <a:xfrm>
            <a:off x="3178938" y="2999151"/>
            <a:ext cx="2832069" cy="2883668"/>
            <a:chOff x="3178938" y="2999151"/>
            <a:chExt cx="2832069" cy="2883668"/>
          </a:xfrm>
        </p:grpSpPr>
        <p:pic>
          <p:nvPicPr>
            <p:cNvPr id="7" name="Picture 6" descr="Docs | Google Blog">
              <a:extLst>
                <a:ext uri="{FF2B5EF4-FFF2-40B4-BE49-F238E27FC236}">
                  <a16:creationId xmlns:a16="http://schemas.microsoft.com/office/drawing/2014/main" id="{7B3FCE14-43C9-F9FE-DD61-E98DEDFA5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938" y="2999151"/>
              <a:ext cx="2832069" cy="2832069"/>
            </a:xfrm>
            <a:prstGeom prst="rect">
              <a:avLst/>
            </a:prstGeom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3265714" y="5667375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5. Google Docs with other logo</a:t>
              </a:r>
            </a:p>
          </p:txBody>
        </p: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720C252E-C341-29FA-BF2E-986CA97CB026}"/>
              </a:ext>
            </a:extLst>
          </p:cNvPr>
          <p:cNvSpPr txBox="1"/>
          <p:nvPr/>
        </p:nvSpPr>
        <p:spPr>
          <a:xfrm>
            <a:off x="6266089" y="5953125"/>
            <a:ext cx="2667000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Fig 6. Task write ups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92AE39-E8D2-98F6-168F-5078BE2FFCCB}"/>
              </a:ext>
            </a:extLst>
          </p:cNvPr>
          <p:cNvGrpSpPr/>
          <p:nvPr/>
        </p:nvGrpSpPr>
        <p:grpSpPr>
          <a:xfrm>
            <a:off x="9161797" y="2995602"/>
            <a:ext cx="2832069" cy="2948449"/>
            <a:chOff x="9161797" y="2995602"/>
            <a:chExt cx="2832069" cy="2948449"/>
          </a:xfrm>
        </p:grpSpPr>
        <p:pic>
          <p:nvPicPr>
            <p:cNvPr id="5" name="Picture 4" descr="WhatsApp - Wikipedia">
              <a:extLst>
                <a:ext uri="{FF2B5EF4-FFF2-40B4-BE49-F238E27FC236}">
                  <a16:creationId xmlns:a16="http://schemas.microsoft.com/office/drawing/2014/main" id="{9B8ACC6B-55C7-C532-DE28-7611B20A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797" y="2995602"/>
              <a:ext cx="2832069" cy="2839167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9246053" y="5728607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7. </a:t>
              </a:r>
              <a:r>
                <a:rPr lang="en-US" sz="800" dirty="0" err="1"/>
                <a:t>Whatsapp</a:t>
              </a:r>
              <a:r>
                <a:rPr lang="en-US" sz="800" dirty="0"/>
                <a:t> logo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70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4A7EC-1536-4EC3-8977-93BC80E5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Research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F3EE-C129-5C33-E450-FB3BC7EC77AF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Two-Stage Detectors:</a:t>
            </a:r>
            <a:r>
              <a:rPr lang="en-US" sz="1500"/>
              <a:t> Region proposal + classification/refinement (e.g., Faster R-CNN). Higher accuracy, higher complexity.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One-Stage Detectors:</a:t>
            </a:r>
            <a:r>
              <a:rPr lang="en-US" sz="1500"/>
              <a:t> Direct bounding box/class prediction (e.g., YOLO, SSD). Efficient, real-time capable.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Transformer-based Detectors:</a:t>
            </a:r>
            <a:r>
              <a:rPr lang="en-US" sz="1500"/>
              <a:t> Emerging architecture (e.g., Swin Transformer). State-of-the-art accuracy.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C9C8A2-4226-28B4-652F-794260C1A999}"/>
              </a:ext>
            </a:extLst>
          </p:cNvPr>
          <p:cNvGrpSpPr/>
          <p:nvPr/>
        </p:nvGrpSpPr>
        <p:grpSpPr>
          <a:xfrm>
            <a:off x="1056136" y="2569464"/>
            <a:ext cx="4288527" cy="3891658"/>
            <a:chOff x="1056136" y="2569464"/>
            <a:chExt cx="4288527" cy="3891658"/>
          </a:xfrm>
        </p:grpSpPr>
        <p:pic>
          <p:nvPicPr>
            <p:cNvPr id="5" name="Picture 4" descr="A diagram of a structure of the paper&#10;&#10;Description automatically generated">
              <a:extLst>
                <a:ext uri="{FF2B5EF4-FFF2-40B4-BE49-F238E27FC236}">
                  <a16:creationId xmlns:a16="http://schemas.microsoft.com/office/drawing/2014/main" id="{CCA16735-637D-ED48-6975-ABCF5ACB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6136" y="2569464"/>
              <a:ext cx="4288527" cy="36789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1870982" y="6245678"/>
              <a:ext cx="266700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8. Survey of object detection by </a:t>
              </a:r>
              <a:r>
                <a:rPr lang="en-US" sz="800" dirty="0">
                  <a:ea typeface="+mn-lt"/>
                  <a:cs typeface="+mn-lt"/>
                </a:rPr>
                <a:t> Zaidi et al. (2022)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9D43D0-7CB5-DFBF-CC88-E2DB2D14A0ED}"/>
              </a:ext>
            </a:extLst>
          </p:cNvPr>
          <p:cNvGrpSpPr/>
          <p:nvPr/>
        </p:nvGrpSpPr>
        <p:grpSpPr>
          <a:xfrm>
            <a:off x="6254496" y="3493023"/>
            <a:ext cx="5468112" cy="2049617"/>
            <a:chOff x="6254496" y="3493023"/>
            <a:chExt cx="5468112" cy="2049617"/>
          </a:xfrm>
        </p:grpSpPr>
        <p:pic>
          <p:nvPicPr>
            <p:cNvPr id="4" name="Picture 3" descr="A diagram of a process flow&#10;&#10;Description automatically generated">
              <a:extLst>
                <a:ext uri="{FF2B5EF4-FFF2-40B4-BE49-F238E27FC236}">
                  <a16:creationId xmlns:a16="http://schemas.microsoft.com/office/drawing/2014/main" id="{269692AA-0859-3C75-57EC-259DE8F18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4496" y="3493023"/>
              <a:ext cx="5468112" cy="1831817"/>
            </a:xfrm>
            <a:prstGeom prst="rect">
              <a:avLst/>
            </a:prstGeom>
          </p:spPr>
        </p:pic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7654018" y="5327196"/>
              <a:ext cx="2946148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ea typeface="+mn-lt"/>
                  <a:cs typeface="+mn-lt"/>
                </a:rPr>
                <a:t>Fig 9. Development of Vehicle Detection(Ma and Xue, 2024)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20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4A7EC-1536-4EC3-8977-93BC80E5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Research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9DBE8B-BD0A-3813-3157-B1F14BBDBBB3}"/>
              </a:ext>
            </a:extLst>
          </p:cNvPr>
          <p:cNvGrpSpPr/>
          <p:nvPr/>
        </p:nvGrpSpPr>
        <p:grpSpPr>
          <a:xfrm>
            <a:off x="2881492" y="745466"/>
            <a:ext cx="6400261" cy="2907069"/>
            <a:chOff x="2881492" y="745466"/>
            <a:chExt cx="6400261" cy="2907069"/>
          </a:xfrm>
        </p:grpSpPr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720C252E-C341-29FA-BF2E-986CA97CB026}"/>
                </a:ext>
              </a:extLst>
            </p:cNvPr>
            <p:cNvSpPr txBox="1"/>
            <p:nvPr/>
          </p:nvSpPr>
          <p:spPr>
            <a:xfrm>
              <a:off x="4755696" y="3313981"/>
              <a:ext cx="2667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/>
                <a:t>Fig 10. </a:t>
              </a:r>
              <a:r>
                <a:rPr lang="en-US" sz="800" dirty="0">
                  <a:ea typeface="+mn-lt"/>
                  <a:cs typeface="+mn-lt"/>
                </a:rPr>
                <a:t>Accuracy for total number of examples and examples per class (</a:t>
              </a:r>
              <a:r>
                <a:rPr lang="en-US" sz="800" dirty="0" err="1">
                  <a:ea typeface="+mn-lt"/>
                  <a:cs typeface="+mn-lt"/>
                </a:rPr>
                <a:t>Kornblith</a:t>
              </a:r>
              <a:r>
                <a:rPr lang="en-US" sz="800" dirty="0">
                  <a:ea typeface="+mn-lt"/>
                  <a:cs typeface="+mn-lt"/>
                </a:rPr>
                <a:t>, </a:t>
              </a:r>
              <a:r>
                <a:rPr lang="en-US" sz="800" dirty="0" err="1">
                  <a:ea typeface="+mn-lt"/>
                  <a:cs typeface="+mn-lt"/>
                </a:rPr>
                <a:t>Shlens</a:t>
              </a:r>
              <a:r>
                <a:rPr lang="en-US" sz="800" dirty="0">
                  <a:ea typeface="+mn-lt"/>
                  <a:cs typeface="+mn-lt"/>
                </a:rPr>
                <a:t> and Le, 2019)</a:t>
              </a:r>
              <a:endParaRPr lang="en-US" sz="1200" dirty="0">
                <a:ea typeface="+mn-lt"/>
                <a:cs typeface="+mn-lt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F63212-66A6-476E-104B-FF312BA2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492" y="745466"/>
              <a:ext cx="6400261" cy="2477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83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D9A5E-B5D2-7BF5-1ADD-F86DF462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Data Collection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E7D8-681D-FBA5-6FA6-09D3F6B12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Data Sources: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Public video streams from webcams capturing traffic scenes.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Extracted individual frames from streams to generate image datasets.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Challenges in Data Collection: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Providers often restricted access to video streams.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Required understanding of streaming technologies to bypass limitations.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Solution:</a:t>
            </a:r>
            <a:r>
              <a:rPr lang="en-US" sz="1400" dirty="0">
                <a:ea typeface="+mn-lt"/>
                <a:cs typeface="+mn-lt"/>
              </a:rPr>
              <a:t> </a:t>
            </a:r>
          </a:p>
          <a:p>
            <a:pPr lvl="1"/>
            <a:r>
              <a:rPr lang="en-US" sz="1400" dirty="0">
                <a:ea typeface="+mn-lt"/>
                <a:cs typeface="+mn-lt"/>
              </a:rPr>
              <a:t>Customized HTTP headers to emulate approved devices, enabling continuous access to streams.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Extracted high-quality frames from public video streams using the </a:t>
            </a:r>
            <a:r>
              <a:rPr lang="en-US" sz="1400" b="1" dirty="0" err="1">
                <a:ea typeface="+mn-lt"/>
                <a:cs typeface="+mn-lt"/>
              </a:rPr>
              <a:t>FFmpeg</a:t>
            </a:r>
            <a:r>
              <a:rPr lang="en-US" sz="1400" dirty="0">
                <a:ea typeface="+mn-lt"/>
                <a:cs typeface="+mn-lt"/>
              </a:rPr>
              <a:t> library</a:t>
            </a:r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Outcome: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Successfully gathered a large, diverse dataset of vehicle images from live webcam feeds.</a:t>
            </a:r>
            <a:endParaRPr lang="en-US" sz="1400" dirty="0"/>
          </a:p>
          <a:p>
            <a:pPr lvl="1"/>
            <a:r>
              <a:rPr lang="en-US" sz="1400" dirty="0">
                <a:ea typeface="+mn-lt"/>
                <a:cs typeface="+mn-lt"/>
              </a:rPr>
              <a:t>Data collection process is detailed in the </a:t>
            </a:r>
            <a:r>
              <a:rPr lang="en-US" sz="1400" b="1" dirty="0" err="1">
                <a:ea typeface="+mn-lt"/>
                <a:cs typeface="+mn-lt"/>
              </a:rPr>
              <a:t>webcam_capture.ipynb</a:t>
            </a:r>
            <a:r>
              <a:rPr lang="en-US" sz="1400" dirty="0">
                <a:ea typeface="+mn-lt"/>
                <a:cs typeface="+mn-lt"/>
              </a:rPr>
              <a:t> notebook.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Data Storage:</a:t>
            </a:r>
            <a:endParaRPr lang="en-US" sz="1400" dirty="0"/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Collected images securely stored in </a:t>
            </a:r>
            <a:r>
              <a:rPr lang="en-US" sz="1400" b="1" dirty="0">
                <a:ea typeface="+mn-lt"/>
                <a:cs typeface="+mn-lt"/>
              </a:rPr>
              <a:t>Google Cloud Storage (GCP buckets)</a:t>
            </a:r>
            <a:r>
              <a:rPr lang="en-US" sz="1400" dirty="0">
                <a:ea typeface="+mn-lt"/>
                <a:cs typeface="+mn-lt"/>
              </a:rPr>
              <a:t> for scalability and integration into the ML pipeline.</a:t>
            </a:r>
            <a:endParaRPr lang="en-US" sz="1400" dirty="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6232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D9A5E-B5D2-7BF5-1ADD-F86DF462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Data Collection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E7D8-681D-FBA5-6FA6-09D3F6B12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Annotation Process</a:t>
            </a:r>
            <a:endParaRPr lang="en-US" sz="1700" b="1" dirty="0"/>
          </a:p>
          <a:p>
            <a:pPr lvl="1"/>
            <a:r>
              <a:rPr lang="en-US" sz="1700" dirty="0">
                <a:ea typeface="+mn-lt"/>
                <a:cs typeface="+mn-lt"/>
              </a:rPr>
              <a:t>Manual annotation was performed on the collected images using </a:t>
            </a:r>
            <a:r>
              <a:rPr lang="en-US" sz="1700" b="1" dirty="0">
                <a:ea typeface="+mn-lt"/>
                <a:cs typeface="+mn-lt"/>
              </a:rPr>
              <a:t>CVAT (Computer Vision Annotation Tool)</a:t>
            </a:r>
            <a:r>
              <a:rPr lang="en-US" sz="1700" dirty="0">
                <a:ea typeface="+mn-lt"/>
                <a:cs typeface="+mn-lt"/>
              </a:rPr>
              <a:t> to label the data accurately.</a:t>
            </a:r>
            <a:endParaRPr lang="en-US" sz="1700" dirty="0"/>
          </a:p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Labeled Classes</a:t>
            </a:r>
            <a:endParaRPr lang="en-US" sz="1700" dirty="0"/>
          </a:p>
          <a:p>
            <a:pPr lvl="1"/>
            <a:r>
              <a:rPr lang="en-US" sz="1700" dirty="0">
                <a:ea typeface="+mn-lt"/>
                <a:cs typeface="+mn-lt"/>
              </a:rPr>
              <a:t>Passenger Vehicles (V)</a:t>
            </a:r>
            <a:endParaRPr lang="en-US" sz="1700" dirty="0"/>
          </a:p>
          <a:p>
            <a:pPr lvl="1"/>
            <a:r>
              <a:rPr lang="en-US" sz="1700" dirty="0">
                <a:ea typeface="+mn-lt"/>
                <a:cs typeface="+mn-lt"/>
              </a:rPr>
              <a:t>Cargo Vehicles (C)</a:t>
            </a:r>
            <a:endParaRPr lang="en-US" sz="1700" dirty="0"/>
          </a:p>
          <a:p>
            <a:pPr lvl="1"/>
            <a:r>
              <a:rPr lang="en-US" sz="1700" dirty="0">
                <a:ea typeface="+mn-lt"/>
                <a:cs typeface="+mn-lt"/>
              </a:rPr>
              <a:t>Buses (S)</a:t>
            </a:r>
            <a:endParaRPr lang="en-US" sz="1700" dirty="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Dataset Splitting : </a:t>
            </a:r>
            <a:r>
              <a:rPr lang="en-US" sz="1700">
                <a:ea typeface="+mn-lt"/>
                <a:cs typeface="+mn-lt"/>
              </a:rPr>
              <a:t>Data was manually divided into three sets:</a:t>
            </a:r>
            <a:endParaRPr lang="en-US" sz="1700"/>
          </a:p>
          <a:p>
            <a:pPr lvl="1"/>
            <a:r>
              <a:rPr lang="en-US" sz="1700" dirty="0">
                <a:ea typeface="+mn-lt"/>
                <a:cs typeface="+mn-lt"/>
              </a:rPr>
              <a:t>Training Set (60%)</a:t>
            </a:r>
            <a:endParaRPr lang="en-US" sz="1700" dirty="0"/>
          </a:p>
          <a:p>
            <a:pPr lvl="1"/>
            <a:r>
              <a:rPr lang="en-US" sz="1700" dirty="0">
                <a:ea typeface="+mn-lt"/>
                <a:cs typeface="+mn-lt"/>
              </a:rPr>
              <a:t>Validation Set (20%)</a:t>
            </a:r>
            <a:endParaRPr lang="en-US" sz="1700" dirty="0"/>
          </a:p>
          <a:p>
            <a:pPr lvl="1"/>
            <a:r>
              <a:rPr lang="en-US" sz="1700" dirty="0">
                <a:ea typeface="+mn-lt"/>
                <a:cs typeface="+mn-lt"/>
              </a:rPr>
              <a:t>Testing Set (20%)</a:t>
            </a:r>
            <a:endParaRPr lang="en-US" sz="1700" dirty="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Challenges</a:t>
            </a:r>
            <a:endParaRPr lang="en-US" sz="1700" b="1"/>
          </a:p>
          <a:p>
            <a:pPr lvl="1"/>
            <a:r>
              <a:rPr lang="en-US" sz="1700" dirty="0">
                <a:ea typeface="+mn-lt"/>
                <a:cs typeface="+mn-lt"/>
              </a:rPr>
              <a:t>Labeling was manually done and distributed among group members, which was time-intensive.</a:t>
            </a:r>
            <a:endParaRPr lang="en-US" sz="1700" dirty="0"/>
          </a:p>
          <a:p>
            <a:pPr lvl="1"/>
            <a:r>
              <a:rPr lang="en-US" sz="1700" dirty="0">
                <a:ea typeface="+mn-lt"/>
                <a:cs typeface="+mn-lt"/>
              </a:rPr>
              <a:t>Ensuring consistency across annotations required thorough coordination and quality checks.</a:t>
            </a:r>
            <a:endParaRPr lang="en-US" sz="1700" dirty="0"/>
          </a:p>
          <a:p>
            <a:endParaRPr lang="en-US" sz="1700" b="1"/>
          </a:p>
        </p:txBody>
      </p:sp>
    </p:spTree>
    <p:extLst>
      <p:ext uri="{BB962C8B-B14F-4D97-AF65-F5344CB8AC3E}">
        <p14:creationId xmlns:p14="http://schemas.microsoft.com/office/powerpoint/2010/main" val="698330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Image Recognition to Detect Different Vehicle Types in Riga</vt:lpstr>
      <vt:lpstr>Objective</vt:lpstr>
      <vt:lpstr>Team Coordination and Delegation</vt:lpstr>
      <vt:lpstr> Team Coordination and Delegation </vt:lpstr>
      <vt:lpstr>Team Coordination and Delegation </vt:lpstr>
      <vt:lpstr>Research</vt:lpstr>
      <vt:lpstr>Research</vt:lpstr>
      <vt:lpstr>Data Collection</vt:lpstr>
      <vt:lpstr>Data Collection</vt:lpstr>
      <vt:lpstr>Model Training and Evaluation</vt:lpstr>
      <vt:lpstr>Data Augmentation and Enhanced Training</vt:lpstr>
      <vt:lpstr>Testing on Unlabeled Data</vt:lpstr>
      <vt:lpstr>Challenges and Lessons Learned</vt:lpstr>
      <vt:lpstr>Evaluation of Models</vt:lpstr>
      <vt:lpstr>Evaluation on Test Dataset</vt:lpstr>
      <vt:lpstr>Evaluation of Base Model on Test Dataset</vt:lpstr>
      <vt:lpstr>PowerPoint Presentation</vt:lpstr>
      <vt:lpstr>Evaluation of Augmented Model on Test Dataset</vt:lpstr>
      <vt:lpstr>PowerPoint Presentation</vt:lpstr>
      <vt:lpstr>Comparison of Models</vt:lpstr>
      <vt:lpstr>PowerPoint Presentation</vt:lpstr>
      <vt:lpstr>Evaluation of Base and Augmented Model on Unlabeled Data</vt:lpstr>
      <vt:lpstr>Class Distribution Comparison</vt:lpstr>
      <vt:lpstr>Confidence Score Comparison</vt:lpstr>
      <vt:lpstr>Agreement Ratio Comparison</vt:lpstr>
      <vt:lpstr>Average Bounding Box Comparison</vt:lpstr>
      <vt:lpstr>Unlabeled Data Evaluation Summary</vt:lpstr>
      <vt:lpstr>Conclusions and Recommendations</vt:lpstr>
      <vt:lpstr>Questions?</vt:lpstr>
      <vt:lpstr>Reference list</vt:lpstr>
      <vt:lpstr>Presentation Rubric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700</cp:revision>
  <dcterms:created xsi:type="dcterms:W3CDTF">2024-12-27T13:56:06Z</dcterms:created>
  <dcterms:modified xsi:type="dcterms:W3CDTF">2025-01-13T14:21:10Z</dcterms:modified>
</cp:coreProperties>
</file>